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88" r:id="rId2"/>
    <p:sldId id="289" r:id="rId3"/>
    <p:sldId id="290" r:id="rId4"/>
    <p:sldId id="373" r:id="rId5"/>
    <p:sldId id="292" r:id="rId6"/>
    <p:sldId id="293" r:id="rId7"/>
    <p:sldId id="294" r:id="rId8"/>
    <p:sldId id="291" r:id="rId9"/>
    <p:sldId id="287" r:id="rId10"/>
    <p:sldId id="257" r:id="rId11"/>
    <p:sldId id="263" r:id="rId12"/>
    <p:sldId id="295" r:id="rId13"/>
    <p:sldId id="258" r:id="rId14"/>
    <p:sldId id="259" r:id="rId15"/>
    <p:sldId id="262" r:id="rId16"/>
    <p:sldId id="260" r:id="rId17"/>
    <p:sldId id="261" r:id="rId18"/>
    <p:sldId id="264" r:id="rId19"/>
    <p:sldId id="265" r:id="rId20"/>
    <p:sldId id="274" r:id="rId21"/>
    <p:sldId id="266" r:id="rId22"/>
    <p:sldId id="267" r:id="rId23"/>
    <p:sldId id="268" r:id="rId24"/>
    <p:sldId id="272" r:id="rId25"/>
    <p:sldId id="269" r:id="rId26"/>
    <p:sldId id="271" r:id="rId27"/>
    <p:sldId id="270" r:id="rId28"/>
    <p:sldId id="273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4" r:id="rId38"/>
    <p:sldId id="283" r:id="rId39"/>
    <p:sldId id="285" r:id="rId40"/>
    <p:sldId id="286" r:id="rId41"/>
    <p:sldId id="296" r:id="rId42"/>
    <p:sldId id="298" r:id="rId43"/>
    <p:sldId id="297" r:id="rId44"/>
    <p:sldId id="299" r:id="rId45"/>
    <p:sldId id="305" r:id="rId46"/>
    <p:sldId id="300" r:id="rId47"/>
    <p:sldId id="301" r:id="rId48"/>
    <p:sldId id="302" r:id="rId49"/>
    <p:sldId id="303" r:id="rId50"/>
    <p:sldId id="306" r:id="rId51"/>
    <p:sldId id="307" r:id="rId52"/>
    <p:sldId id="372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1" r:id="rId64"/>
    <p:sldId id="318" r:id="rId65"/>
    <p:sldId id="322" r:id="rId66"/>
    <p:sldId id="319" r:id="rId67"/>
    <p:sldId id="320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5" r:id="rId100"/>
    <p:sldId id="354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71F"/>
    <a:srgbClr val="2BF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8"/>
  </p:normalViewPr>
  <p:slideViewPr>
    <p:cSldViewPr>
      <p:cViewPr varScale="1">
        <p:scale>
          <a:sx n="110" d="100"/>
          <a:sy n="110" d="100"/>
        </p:scale>
        <p:origin x="4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D4A39-85B3-476E-8E63-774E308A69A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88ABD-57AC-405C-97C4-201F3AA7F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3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88ABD-57AC-405C-97C4-201F3AA7FC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88ABD-57AC-405C-97C4-201F3AA7FC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2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3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3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1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7DFD7-57F0-4FEA-80DC-BF42508967CC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2AB0C-4A54-494B-8AEA-C3B324A8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cgi-bin/author_form?author=Riess,+A&amp;fullauthor=Riess,%20Adam%20G.&amp;charset=UTF-8&amp;db_key=AST" TargetMode="External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opscience.iop.org/0004-637X" TargetMode="External"/><Relationship Id="rId5" Type="http://schemas.openxmlformats.org/officeDocument/2006/relationships/hyperlink" Target="http://adsabs.harvard.edu/cgi-bin/author_form?author=Kirshner,+R&amp;fullauthor=Kirshner,%20Robert%20P.&amp;charset=UTF-8&amp;db_key=AST" TargetMode="External"/><Relationship Id="rId4" Type="http://schemas.openxmlformats.org/officeDocument/2006/relationships/hyperlink" Target="http://adsabs.harvard.edu/cgi-bin/author_form?author=Press,+W&amp;fullauthor=Press,%20William%20H.&amp;charset=UTF-8&amp;db_key=AST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111.5793v1.pdf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8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2.png"/><Relationship Id="rId10" Type="http://schemas.openxmlformats.org/officeDocument/2006/relationships/image" Target="../media/image176.png"/><Relationship Id="rId4" Type="http://schemas.openxmlformats.org/officeDocument/2006/relationships/image" Target="../media/image169.png"/><Relationship Id="rId9" Type="http://schemas.openxmlformats.org/officeDocument/2006/relationships/image" Target="../media/image175.png"/><Relationship Id="rId14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1.pn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5.png"/><Relationship Id="rId2" Type="http://schemas.openxmlformats.org/officeDocument/2006/relationships/image" Target="../media/image188.pn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3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5.png"/><Relationship Id="rId7" Type="http://schemas.openxmlformats.org/officeDocument/2006/relationships/image" Target="../media/image1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211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4" Type="http://schemas.openxmlformats.org/officeDocument/2006/relationships/image" Target="../media/image26.png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warmingart.com/wiki/Global_Warming_Art:Abou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globalwarmingart.com/wiki/User:Robert_A._Rohd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4.png"/><Relationship Id="rId5" Type="http://schemas.openxmlformats.org/officeDocument/2006/relationships/image" Target="../media/image137.png"/><Relationship Id="rId10" Type="http://schemas.openxmlformats.org/officeDocument/2006/relationships/image" Target="../media/image143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116110" y="386051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086174" y="4089110"/>
            <a:ext cx="17145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370835" y="4089109"/>
            <a:ext cx="76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074743" y="4698710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65887" y="4698710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33176" y="4698710"/>
            <a:ext cx="8382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85576" y="500351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66576" y="499480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71376" y="4994801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1929713" y="4707419"/>
            <a:ext cx="457200" cy="448491"/>
          </a:xfrm>
          <a:prstGeom prst="arc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71376" y="4851110"/>
            <a:ext cx="3048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7576" y="4990447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1217719" y="515591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7976" y="5104535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6576" y="1733229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1370835" y="3192754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Drawn in the frame of A</a:t>
            </a:r>
          </a:p>
        </p:txBody>
      </p:sp>
      <p:cxnSp>
        <p:nvCxnSpPr>
          <p:cNvPr id="21" name="Straight Arrow Connector 20"/>
          <p:cNvCxnSpPr>
            <a:stCxn id="13" idx="3"/>
          </p:cNvCxnSpPr>
          <p:nvPr/>
        </p:nvCxnSpPr>
        <p:spPr>
          <a:xfrm>
            <a:off x="2476176" y="4927310"/>
            <a:ext cx="2533812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-1709804" y="1600200"/>
            <a:ext cx="7024591" cy="4140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83661" y="4927310"/>
                <a:ext cx="9188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61" y="4927310"/>
                <a:ext cx="918841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63870" y="3035354"/>
                <a:ext cx="8963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𝐶𝐴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70" y="3035354"/>
                <a:ext cx="89639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1990482" y="2406481"/>
            <a:ext cx="2533812" cy="148546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93892" y="4280643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Drawn in the frame of B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646478" y="4851111"/>
            <a:ext cx="253381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62600" y="1600200"/>
            <a:ext cx="6705600" cy="4140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34313" y="4800822"/>
                <a:ext cx="9034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313" y="4800822"/>
                <a:ext cx="903452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1115579" y="2553136"/>
            <a:ext cx="0" cy="14854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104767" y="2904334"/>
                <a:ext cx="9062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𝐶𝐵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767" y="2904334"/>
                <a:ext cx="906274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8180290" y="386051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10226" y="4089111"/>
            <a:ext cx="17145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925565" y="4089110"/>
            <a:ext cx="76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221657" y="4698711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30513" y="4698711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629576" y="4698711"/>
            <a:ext cx="8382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781976" y="500351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162976" y="4994802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1467776" y="4994802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11226113" y="4707420"/>
            <a:ext cx="457200" cy="448491"/>
          </a:xfrm>
          <a:prstGeom prst="arc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1467776" y="4851111"/>
            <a:ext cx="3048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1543976" y="499044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78681" y="5155911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934376" y="510453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62976" y="173323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55" name="Oval 54"/>
          <p:cNvSpPr/>
          <p:nvPr/>
        </p:nvSpPr>
        <p:spPr>
          <a:xfrm>
            <a:off x="1600200" y="2057400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907475" y="205196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721267" y="2213278"/>
            <a:ext cx="253381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005959" y="2133600"/>
                <a:ext cx="9188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59" y="2133600"/>
                <a:ext cx="918841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721267" y="2213278"/>
            <a:ext cx="2533812" cy="148546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353309" y="2899078"/>
                <a:ext cx="8963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𝐶𝐴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09" y="2899078"/>
                <a:ext cx="89639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55079" y="2594278"/>
                <a:ext cx="9062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𝐶𝐵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79" y="2594278"/>
                <a:ext cx="906274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8255079" y="2213278"/>
            <a:ext cx="0" cy="14854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68867" y="1600200"/>
            <a:ext cx="3575134" cy="221327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562600" y="16118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Velocity vector relation</a:t>
            </a:r>
          </a:p>
        </p:txBody>
      </p:sp>
    </p:spTree>
    <p:extLst>
      <p:ext uri="{BB962C8B-B14F-4D97-AF65-F5344CB8AC3E}">
        <p14:creationId xmlns:p14="http://schemas.microsoft.com/office/powerpoint/2010/main" val="141498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2667000" y="839615"/>
            <a:ext cx="381000" cy="868680"/>
          </a:xfrm>
          <a:prstGeom prst="arc">
            <a:avLst>
              <a:gd name="adj1" fmla="val 16200000"/>
              <a:gd name="adj2" fmla="val 53458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464903" y="865741"/>
            <a:ext cx="13726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50297" y="1726474"/>
            <a:ext cx="29937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5203" y="973183"/>
            <a:ext cx="0" cy="64008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52535" y="1138754"/>
            <a:ext cx="0" cy="349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623981" y="227836"/>
            <a:ext cx="1405498" cy="6400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464903" y="580534"/>
            <a:ext cx="718704" cy="2982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4922103" y="273558"/>
            <a:ext cx="145472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64703" y="852678"/>
            <a:ext cx="76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055203" y="306215"/>
            <a:ext cx="2247900" cy="104285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31503" y="121190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054114" y="419427"/>
            <a:ext cx="2247900" cy="104285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055203" y="169056"/>
            <a:ext cx="2247900" cy="104285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931503" y="1396964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2" idx="6"/>
          </p:cNvCxnSpPr>
          <p:nvPr/>
        </p:nvCxnSpPr>
        <p:spPr>
          <a:xfrm>
            <a:off x="4022943" y="1257627"/>
            <a:ext cx="3282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6"/>
          </p:cNvCxnSpPr>
          <p:nvPr/>
        </p:nvCxnSpPr>
        <p:spPr>
          <a:xfrm>
            <a:off x="4022943" y="1442684"/>
            <a:ext cx="3037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500628" y="121190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23355" y="1408512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0" idx="6"/>
          </p:cNvCxnSpPr>
          <p:nvPr/>
        </p:nvCxnSpPr>
        <p:spPr>
          <a:xfrm>
            <a:off x="4592068" y="1257627"/>
            <a:ext cx="3282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</p:cNvCxnSpPr>
          <p:nvPr/>
        </p:nvCxnSpPr>
        <p:spPr>
          <a:xfrm>
            <a:off x="4614795" y="1454232"/>
            <a:ext cx="3037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398126" y="1371600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285448" y="1403504"/>
            <a:ext cx="304244" cy="142049"/>
          </a:xfrm>
          <a:custGeom>
            <a:avLst/>
            <a:gdLst>
              <a:gd name="connsiteX0" fmla="*/ 261257 w 608488"/>
              <a:gd name="connsiteY0" fmla="*/ 26879 h 219171"/>
              <a:gd name="connsiteX1" fmla="*/ 561702 w 608488"/>
              <a:gd name="connsiteY1" fmla="*/ 13816 h 219171"/>
              <a:gd name="connsiteX2" fmla="*/ 548640 w 608488"/>
              <a:gd name="connsiteY2" fmla="*/ 196696 h 219171"/>
              <a:gd name="connsiteX3" fmla="*/ 0 w 608488"/>
              <a:gd name="connsiteY3" fmla="*/ 209759 h 21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88" h="219171">
                <a:moveTo>
                  <a:pt x="261257" y="26879"/>
                </a:moveTo>
                <a:cubicBezTo>
                  <a:pt x="387531" y="6196"/>
                  <a:pt x="513805" y="-14487"/>
                  <a:pt x="561702" y="13816"/>
                </a:cubicBezTo>
                <a:cubicBezTo>
                  <a:pt x="609599" y="42119"/>
                  <a:pt x="642257" y="164039"/>
                  <a:pt x="548640" y="196696"/>
                </a:cubicBezTo>
                <a:cubicBezTo>
                  <a:pt x="455023" y="229353"/>
                  <a:pt x="227511" y="219556"/>
                  <a:pt x="0" y="2097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52535" y="1295400"/>
            <a:ext cx="151026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371601" y="1295400"/>
            <a:ext cx="168360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62800" y="1303347"/>
            <a:ext cx="0" cy="236649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960120" y="2057400"/>
            <a:ext cx="822960" cy="8229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103811" y="2158425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G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358536" y="3672840"/>
            <a:ext cx="237744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30458" y="342355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661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82858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185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3709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5233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796329" y="3547382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976892" y="355364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142355" y="355364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294755" y="3579767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460218" y="3546566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612618" y="3566704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611316" y="3669030"/>
            <a:ext cx="253842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3608955" y="3187337"/>
            <a:ext cx="1202530" cy="8534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762223" y="4053840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Variable Power Supply, </a:t>
            </a:r>
            <a:r>
              <a:rPr lang="en-US" sz="2400" dirty="0">
                <a:latin typeface="Book Antiqua" panose="02040602050305030304" pitchFamily="18" charset="0"/>
              </a:rPr>
              <a:t>V</a:t>
            </a:r>
          </a:p>
        </p:txBody>
      </p:sp>
      <p:grpSp>
        <p:nvGrpSpPr>
          <p:cNvPr id="111" name="Group 110"/>
          <p:cNvGrpSpPr>
            <a:grpSpLocks noChangeAspect="1"/>
          </p:cNvGrpSpPr>
          <p:nvPr/>
        </p:nvGrpSpPr>
        <p:grpSpPr>
          <a:xfrm>
            <a:off x="2763466" y="1047314"/>
            <a:ext cx="205648" cy="182880"/>
            <a:chOff x="7600639" y="940852"/>
            <a:chExt cx="304800" cy="271055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7772400" y="940852"/>
              <a:ext cx="0" cy="2710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600639" y="1076380"/>
              <a:ext cx="304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/>
          <p:cNvCxnSpPr/>
          <p:nvPr/>
        </p:nvCxnSpPr>
        <p:spPr>
          <a:xfrm>
            <a:off x="5746152" y="1167057"/>
            <a:ext cx="18288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71600" y="1280160"/>
            <a:ext cx="0" cy="77724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5638800" y="864326"/>
            <a:ext cx="381000" cy="868680"/>
          </a:xfrm>
          <a:prstGeom prst="arc">
            <a:avLst>
              <a:gd name="adj1" fmla="val 16200000"/>
              <a:gd name="adj2" fmla="val 53458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1371599" y="2880360"/>
            <a:ext cx="0" cy="77724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464903" y="940852"/>
            <a:ext cx="1187633" cy="22402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4495800" y="1452372"/>
            <a:ext cx="1187633" cy="22402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0297" y="170829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735994" y="1733006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38" name="Arc 37"/>
          <p:cNvSpPr/>
          <p:nvPr/>
        </p:nvSpPr>
        <p:spPr>
          <a:xfrm rot="5823155" flipV="1">
            <a:off x="4624646" y="686554"/>
            <a:ext cx="479771" cy="683728"/>
          </a:xfrm>
          <a:prstGeom prst="arc">
            <a:avLst>
              <a:gd name="adj1" fmla="val 231469"/>
              <a:gd name="adj2" fmla="val 4221516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/>
          <p:cNvSpPr/>
          <p:nvPr/>
        </p:nvSpPr>
        <p:spPr>
          <a:xfrm rot="16200000">
            <a:off x="4700846" y="1333165"/>
            <a:ext cx="479771" cy="683728"/>
          </a:xfrm>
          <a:prstGeom prst="arc">
            <a:avLst>
              <a:gd name="adj1" fmla="val 19510212"/>
              <a:gd name="adj2" fmla="val 228111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3946275">
            <a:off x="4758921" y="423970"/>
            <a:ext cx="381938" cy="95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4724400" y="653160"/>
            <a:ext cx="716673" cy="10884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389482" y="545068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Quartz window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89528" y="13794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Light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29000" y="13716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20298199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0" y="57266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 </a:t>
            </a:r>
            <a:r>
              <a:rPr lang="en-US" dirty="0" err="1"/>
              <a:t>Cephei</a:t>
            </a:r>
            <a:r>
              <a:rPr lang="en-US" dirty="0"/>
              <a:t> from http://www.eso.org/</a:t>
            </a:r>
          </a:p>
        </p:txBody>
      </p:sp>
      <p:sp>
        <p:nvSpPr>
          <p:cNvPr id="6" name="Freeform 5"/>
          <p:cNvSpPr/>
          <p:nvPr/>
        </p:nvSpPr>
        <p:spPr>
          <a:xfrm>
            <a:off x="1317812" y="1384388"/>
            <a:ext cx="6914375" cy="3105446"/>
          </a:xfrm>
          <a:custGeom>
            <a:avLst/>
            <a:gdLst>
              <a:gd name="connsiteX0" fmla="*/ 0 w 6914375"/>
              <a:gd name="connsiteY0" fmla="*/ 2730412 h 3105446"/>
              <a:gd name="connsiteX1" fmla="*/ 242047 w 6914375"/>
              <a:gd name="connsiteY1" fmla="*/ 2851436 h 3105446"/>
              <a:gd name="connsiteX2" fmla="*/ 524435 w 6914375"/>
              <a:gd name="connsiteY2" fmla="*/ 2743859 h 3105446"/>
              <a:gd name="connsiteX3" fmla="*/ 954741 w 6914375"/>
              <a:gd name="connsiteY3" fmla="*/ 1937036 h 3105446"/>
              <a:gd name="connsiteX4" fmla="*/ 1250576 w 6914375"/>
              <a:gd name="connsiteY4" fmla="*/ 928506 h 3105446"/>
              <a:gd name="connsiteX5" fmla="*/ 1452282 w 6914375"/>
              <a:gd name="connsiteY5" fmla="*/ 121683 h 3105446"/>
              <a:gd name="connsiteX6" fmla="*/ 1653988 w 6914375"/>
              <a:gd name="connsiteY6" fmla="*/ 135130 h 3105446"/>
              <a:gd name="connsiteX7" fmla="*/ 2823882 w 6914375"/>
              <a:gd name="connsiteY7" fmla="*/ 1372259 h 3105446"/>
              <a:gd name="connsiteX8" fmla="*/ 3052482 w 6914375"/>
              <a:gd name="connsiteY8" fmla="*/ 1627753 h 3105446"/>
              <a:gd name="connsiteX9" fmla="*/ 3186953 w 6914375"/>
              <a:gd name="connsiteY9" fmla="*/ 1748777 h 3105446"/>
              <a:gd name="connsiteX10" fmla="*/ 3402106 w 6914375"/>
              <a:gd name="connsiteY10" fmla="*/ 2205977 h 3105446"/>
              <a:gd name="connsiteX11" fmla="*/ 3845859 w 6914375"/>
              <a:gd name="connsiteY11" fmla="*/ 2488365 h 3105446"/>
              <a:gd name="connsiteX12" fmla="*/ 4222376 w 6914375"/>
              <a:gd name="connsiteY12" fmla="*/ 2811094 h 3105446"/>
              <a:gd name="connsiteX13" fmla="*/ 4410635 w 6914375"/>
              <a:gd name="connsiteY13" fmla="*/ 3053141 h 3105446"/>
              <a:gd name="connsiteX14" fmla="*/ 4693023 w 6914375"/>
              <a:gd name="connsiteY14" fmla="*/ 3053141 h 3105446"/>
              <a:gd name="connsiteX15" fmla="*/ 5109882 w 6914375"/>
              <a:gd name="connsiteY15" fmla="*/ 2488365 h 3105446"/>
              <a:gd name="connsiteX16" fmla="*/ 5365376 w 6914375"/>
              <a:gd name="connsiteY16" fmla="*/ 1775671 h 3105446"/>
              <a:gd name="connsiteX17" fmla="*/ 5513294 w 6914375"/>
              <a:gd name="connsiteY17" fmla="*/ 1062977 h 3105446"/>
              <a:gd name="connsiteX18" fmla="*/ 5620870 w 6914375"/>
              <a:gd name="connsiteY18" fmla="*/ 269600 h 3105446"/>
              <a:gd name="connsiteX19" fmla="*/ 5728447 w 6914375"/>
              <a:gd name="connsiteY19" fmla="*/ 135130 h 3105446"/>
              <a:gd name="connsiteX20" fmla="*/ 5795682 w 6914375"/>
              <a:gd name="connsiteY20" fmla="*/ 148577 h 3105446"/>
              <a:gd name="connsiteX21" fmla="*/ 5983941 w 6914375"/>
              <a:gd name="connsiteY21" fmla="*/ 350283 h 3105446"/>
              <a:gd name="connsiteX22" fmla="*/ 6508376 w 6914375"/>
              <a:gd name="connsiteY22" fmla="*/ 941953 h 3105446"/>
              <a:gd name="connsiteX23" fmla="*/ 6615953 w 6914375"/>
              <a:gd name="connsiteY23" fmla="*/ 1009188 h 3105446"/>
              <a:gd name="connsiteX24" fmla="*/ 6871447 w 6914375"/>
              <a:gd name="connsiteY24" fmla="*/ 1278130 h 3105446"/>
              <a:gd name="connsiteX25" fmla="*/ 6911788 w 6914375"/>
              <a:gd name="connsiteY25" fmla="*/ 1305024 h 310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914375" h="3105446">
                <a:moveTo>
                  <a:pt x="0" y="2730412"/>
                </a:moveTo>
                <a:cubicBezTo>
                  <a:pt x="77320" y="2789803"/>
                  <a:pt x="154641" y="2849195"/>
                  <a:pt x="242047" y="2851436"/>
                </a:cubicBezTo>
                <a:cubicBezTo>
                  <a:pt x="329453" y="2853677"/>
                  <a:pt x="405653" y="2896259"/>
                  <a:pt x="524435" y="2743859"/>
                </a:cubicBezTo>
                <a:cubicBezTo>
                  <a:pt x="643217" y="2591459"/>
                  <a:pt x="833718" y="2239595"/>
                  <a:pt x="954741" y="1937036"/>
                </a:cubicBezTo>
                <a:cubicBezTo>
                  <a:pt x="1075764" y="1634477"/>
                  <a:pt x="1167653" y="1231065"/>
                  <a:pt x="1250576" y="928506"/>
                </a:cubicBezTo>
                <a:cubicBezTo>
                  <a:pt x="1333499" y="625947"/>
                  <a:pt x="1385047" y="253912"/>
                  <a:pt x="1452282" y="121683"/>
                </a:cubicBezTo>
                <a:cubicBezTo>
                  <a:pt x="1519517" y="-10546"/>
                  <a:pt x="1425388" y="-73299"/>
                  <a:pt x="1653988" y="135130"/>
                </a:cubicBezTo>
                <a:cubicBezTo>
                  <a:pt x="1882588" y="343559"/>
                  <a:pt x="2590800" y="1123488"/>
                  <a:pt x="2823882" y="1372259"/>
                </a:cubicBezTo>
                <a:cubicBezTo>
                  <a:pt x="3056964" y="1621029"/>
                  <a:pt x="2991970" y="1565000"/>
                  <a:pt x="3052482" y="1627753"/>
                </a:cubicBezTo>
                <a:cubicBezTo>
                  <a:pt x="3112994" y="1690506"/>
                  <a:pt x="3128682" y="1652406"/>
                  <a:pt x="3186953" y="1748777"/>
                </a:cubicBezTo>
                <a:cubicBezTo>
                  <a:pt x="3245224" y="1845148"/>
                  <a:pt x="3292288" y="2082712"/>
                  <a:pt x="3402106" y="2205977"/>
                </a:cubicBezTo>
                <a:cubicBezTo>
                  <a:pt x="3511924" y="2329242"/>
                  <a:pt x="3709148" y="2387512"/>
                  <a:pt x="3845859" y="2488365"/>
                </a:cubicBezTo>
                <a:cubicBezTo>
                  <a:pt x="3982570" y="2589218"/>
                  <a:pt x="4128247" y="2716965"/>
                  <a:pt x="4222376" y="2811094"/>
                </a:cubicBezTo>
                <a:cubicBezTo>
                  <a:pt x="4316505" y="2905223"/>
                  <a:pt x="4332194" y="3012800"/>
                  <a:pt x="4410635" y="3053141"/>
                </a:cubicBezTo>
                <a:cubicBezTo>
                  <a:pt x="4489076" y="3093482"/>
                  <a:pt x="4576482" y="3147270"/>
                  <a:pt x="4693023" y="3053141"/>
                </a:cubicBezTo>
                <a:cubicBezTo>
                  <a:pt x="4809564" y="2959012"/>
                  <a:pt x="4997823" y="2701277"/>
                  <a:pt x="5109882" y="2488365"/>
                </a:cubicBezTo>
                <a:cubicBezTo>
                  <a:pt x="5221941" y="2275453"/>
                  <a:pt x="5298141" y="2013236"/>
                  <a:pt x="5365376" y="1775671"/>
                </a:cubicBezTo>
                <a:cubicBezTo>
                  <a:pt x="5432611" y="1538106"/>
                  <a:pt x="5470712" y="1313989"/>
                  <a:pt x="5513294" y="1062977"/>
                </a:cubicBezTo>
                <a:cubicBezTo>
                  <a:pt x="5555876" y="811965"/>
                  <a:pt x="5585011" y="424241"/>
                  <a:pt x="5620870" y="269600"/>
                </a:cubicBezTo>
                <a:cubicBezTo>
                  <a:pt x="5656729" y="114959"/>
                  <a:pt x="5699312" y="155300"/>
                  <a:pt x="5728447" y="135130"/>
                </a:cubicBezTo>
                <a:cubicBezTo>
                  <a:pt x="5757582" y="114959"/>
                  <a:pt x="5753100" y="112718"/>
                  <a:pt x="5795682" y="148577"/>
                </a:cubicBezTo>
                <a:cubicBezTo>
                  <a:pt x="5838264" y="184436"/>
                  <a:pt x="5865159" y="218054"/>
                  <a:pt x="5983941" y="350283"/>
                </a:cubicBezTo>
                <a:cubicBezTo>
                  <a:pt x="6102723" y="482512"/>
                  <a:pt x="6403041" y="832135"/>
                  <a:pt x="6508376" y="941953"/>
                </a:cubicBezTo>
                <a:cubicBezTo>
                  <a:pt x="6613711" y="1051770"/>
                  <a:pt x="6555441" y="953159"/>
                  <a:pt x="6615953" y="1009188"/>
                </a:cubicBezTo>
                <a:cubicBezTo>
                  <a:pt x="6676465" y="1065217"/>
                  <a:pt x="6822141" y="1228824"/>
                  <a:pt x="6871447" y="1278130"/>
                </a:cubicBezTo>
                <a:cubicBezTo>
                  <a:pt x="6920753" y="1327436"/>
                  <a:pt x="6916270" y="1316230"/>
                  <a:pt x="6911788" y="13050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21741" y="1205753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92706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81600" y="12192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43600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692153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94494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29600" y="11430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17812" y="2362200"/>
            <a:ext cx="6911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17812" y="3581400"/>
            <a:ext cx="6911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17812" y="4800600"/>
            <a:ext cx="6911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5800" y="45675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4.4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6013" y="33483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4.1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6013" y="21291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3.8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" y="9861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3.5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31013" y="4796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9000" y="480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33446" y="480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95446" y="480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7446" y="480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19446" y="480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1753" y="47961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56892" y="5179366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Days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234713" y="2864258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Magnitude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320399" y="1138518"/>
            <a:ext cx="6911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35741" y="1108311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800290" y="986135"/>
            <a:ext cx="421011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33800" y="533400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Period = 5.4 days</a:t>
            </a:r>
          </a:p>
        </p:txBody>
      </p:sp>
    </p:spTree>
    <p:extLst>
      <p:ext uri="{BB962C8B-B14F-4D97-AF65-F5344CB8AC3E}">
        <p14:creationId xmlns:p14="http://schemas.microsoft.com/office/powerpoint/2010/main" val="3435994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pitzer.caltech.edu/uploaded_files/graphics/high_definition_graphics/0009/3421/ssc2012-13a_Inline.jpg?13500059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561022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94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990600" y="1143000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0600" y="1981200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91400" y="1143000"/>
            <a:ext cx="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19600" y="1143000"/>
            <a:ext cx="0" cy="8382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352800" y="1143000"/>
            <a:ext cx="0" cy="8382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71800" y="1143000"/>
            <a:ext cx="0" cy="8382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90600" y="2819400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90600" y="3657600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543800" y="2819400"/>
            <a:ext cx="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72000" y="2819400"/>
            <a:ext cx="0" cy="8382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2819400"/>
            <a:ext cx="0" cy="8382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48000" y="2819400"/>
            <a:ext cx="0" cy="8382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971800" y="1981200"/>
            <a:ext cx="76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52800" y="1981200"/>
            <a:ext cx="76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19600" y="19812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91400" y="19812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90800" y="7736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410.2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00400" y="7736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434.1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90149" y="7620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486.1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98074" y="706433"/>
            <a:ext cx="78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656.3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54675" y="372483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410.6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64275" y="372483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434.5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54024" y="37131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486.6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61949" y="3657600"/>
            <a:ext cx="78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657.0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3000" y="1371600"/>
            <a:ext cx="141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Emitted (nm)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43000" y="3059668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(nm)</a:t>
            </a:r>
          </a:p>
        </p:txBody>
      </p:sp>
    </p:spTree>
    <p:extLst>
      <p:ext uri="{BB962C8B-B14F-4D97-AF65-F5344CB8AC3E}">
        <p14:creationId xmlns:p14="http://schemas.microsoft.com/office/powerpoint/2010/main" val="15618712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ubble’s Law (recent supernova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23875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78519"/>
              </p:ext>
            </p:extLst>
          </p:nvPr>
        </p:nvGraphicFramePr>
        <p:xfrm>
          <a:off x="0" y="3722132"/>
          <a:ext cx="8229600" cy="27432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A Precise Distance Indicator: Type IA Supernova Multicolor Light-Curve Shapes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Authors: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/>
                      </a:b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linkClick r:id="rId3"/>
                        </a:rPr>
                        <a:t>Riess, Adam G.</a:t>
                      </a:r>
                      <a:r>
                        <a:rPr lang="en-US"/>
                        <a:t>; </a:t>
                      </a:r>
                      <a:r>
                        <a:rPr lang="en-US">
                          <a:hlinkClick r:id="rId4"/>
                        </a:rPr>
                        <a:t>Press, William H.</a:t>
                      </a:r>
                      <a:r>
                        <a:rPr lang="en-US"/>
                        <a:t>; </a:t>
                      </a:r>
                      <a:r>
                        <a:rPr lang="en-US">
                          <a:hlinkClick r:id="rId5"/>
                        </a:rPr>
                        <a:t>Kirshner, Robert P.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Publication: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/>
                      </a:b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Astrophysical Journal v.473, p.88 (</a:t>
                      </a:r>
                      <a:r>
                        <a:rPr lang="en-US" dirty="0" err="1">
                          <a:hlinkClick r:id="rId6"/>
                        </a:rPr>
                        <a:t>ApJ</a:t>
                      </a:r>
                      <a:r>
                        <a:rPr lang="en-US" dirty="0">
                          <a:hlinkClick r:id="rId6"/>
                        </a:rPr>
                        <a:t> Homepage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66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151529" y="1707776"/>
            <a:ext cx="1909483" cy="3913095"/>
          </a:xfrm>
          <a:custGeom>
            <a:avLst/>
            <a:gdLst>
              <a:gd name="connsiteX0" fmla="*/ 0 w 1909483"/>
              <a:gd name="connsiteY0" fmla="*/ 0 h 3913095"/>
              <a:gd name="connsiteX1" fmla="*/ 1586753 w 1909483"/>
              <a:gd name="connsiteY1" fmla="*/ 1546412 h 3913095"/>
              <a:gd name="connsiteX2" fmla="*/ 1909483 w 1909483"/>
              <a:gd name="connsiteY2" fmla="*/ 3913095 h 391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9483" h="3913095">
                <a:moveTo>
                  <a:pt x="0" y="0"/>
                </a:moveTo>
                <a:cubicBezTo>
                  <a:pt x="634253" y="447115"/>
                  <a:pt x="1268506" y="894230"/>
                  <a:pt x="1586753" y="1546412"/>
                </a:cubicBezTo>
                <a:cubicBezTo>
                  <a:pt x="1905000" y="2198594"/>
                  <a:pt x="1907241" y="3055844"/>
                  <a:pt x="1909483" y="39130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flipH="1">
            <a:off x="4464423" y="1725705"/>
            <a:ext cx="1909483" cy="3913095"/>
          </a:xfrm>
          <a:custGeom>
            <a:avLst/>
            <a:gdLst>
              <a:gd name="connsiteX0" fmla="*/ 0 w 1909483"/>
              <a:gd name="connsiteY0" fmla="*/ 0 h 3913095"/>
              <a:gd name="connsiteX1" fmla="*/ 1586753 w 1909483"/>
              <a:gd name="connsiteY1" fmla="*/ 1546412 h 3913095"/>
              <a:gd name="connsiteX2" fmla="*/ 1909483 w 1909483"/>
              <a:gd name="connsiteY2" fmla="*/ 3913095 h 391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9483" h="3913095">
                <a:moveTo>
                  <a:pt x="0" y="0"/>
                </a:moveTo>
                <a:cubicBezTo>
                  <a:pt x="634253" y="447115"/>
                  <a:pt x="1268506" y="894230"/>
                  <a:pt x="1586753" y="1546412"/>
                </a:cubicBezTo>
                <a:cubicBezTo>
                  <a:pt x="1905000" y="2198594"/>
                  <a:pt x="1907241" y="3055844"/>
                  <a:pt x="1909483" y="39130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804160" y="2048435"/>
            <a:ext cx="2926080" cy="274320"/>
          </a:xfrm>
          <a:prstGeom prst="arc">
            <a:avLst>
              <a:gd name="adj1" fmla="val 16200000"/>
              <a:gd name="adj2" fmla="val 15779016"/>
            </a:avLst>
          </a:prstGeom>
          <a:ln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/>
          <p:cNvSpPr/>
          <p:nvPr/>
        </p:nvSpPr>
        <p:spPr>
          <a:xfrm>
            <a:off x="2209800" y="1524000"/>
            <a:ext cx="4114800" cy="381000"/>
          </a:xfrm>
          <a:prstGeom prst="arc">
            <a:avLst>
              <a:gd name="adj1" fmla="val 16200000"/>
              <a:gd name="adj2" fmla="val 157790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>
            <a:off x="3455894" y="2657139"/>
            <a:ext cx="1645920" cy="274320"/>
          </a:xfrm>
          <a:prstGeom prst="arc">
            <a:avLst>
              <a:gd name="adj1" fmla="val 16200000"/>
              <a:gd name="adj2" fmla="val 157790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25588" y="1573307"/>
            <a:ext cx="1169894" cy="3939988"/>
          </a:xfrm>
          <a:custGeom>
            <a:avLst/>
            <a:gdLst>
              <a:gd name="connsiteX0" fmla="*/ 0 w 1169894"/>
              <a:gd name="connsiteY0" fmla="*/ 0 h 3980329"/>
              <a:gd name="connsiteX1" fmla="*/ 779930 w 1169894"/>
              <a:gd name="connsiteY1" fmla="*/ 1169894 h 3980329"/>
              <a:gd name="connsiteX2" fmla="*/ 1169894 w 1169894"/>
              <a:gd name="connsiteY2" fmla="*/ 3980329 h 398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894" h="3980329">
                <a:moveTo>
                  <a:pt x="0" y="0"/>
                </a:moveTo>
                <a:cubicBezTo>
                  <a:pt x="292474" y="253253"/>
                  <a:pt x="584948" y="506506"/>
                  <a:pt x="779930" y="1169894"/>
                </a:cubicBezTo>
                <a:cubicBezTo>
                  <a:pt x="974912" y="1833282"/>
                  <a:pt x="1072403" y="2906805"/>
                  <a:pt x="1169894" y="39803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H="1">
            <a:off x="4316506" y="1582271"/>
            <a:ext cx="1169894" cy="3980329"/>
          </a:xfrm>
          <a:custGeom>
            <a:avLst/>
            <a:gdLst>
              <a:gd name="connsiteX0" fmla="*/ 0 w 1169894"/>
              <a:gd name="connsiteY0" fmla="*/ 0 h 3980329"/>
              <a:gd name="connsiteX1" fmla="*/ 779930 w 1169894"/>
              <a:gd name="connsiteY1" fmla="*/ 1169894 h 3980329"/>
              <a:gd name="connsiteX2" fmla="*/ 1169894 w 1169894"/>
              <a:gd name="connsiteY2" fmla="*/ 3980329 h 398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894" h="3980329">
                <a:moveTo>
                  <a:pt x="0" y="0"/>
                </a:moveTo>
                <a:cubicBezTo>
                  <a:pt x="292474" y="253253"/>
                  <a:pt x="584948" y="506506"/>
                  <a:pt x="779930" y="1169894"/>
                </a:cubicBezTo>
                <a:cubicBezTo>
                  <a:pt x="974912" y="1833282"/>
                  <a:pt x="1072403" y="2906805"/>
                  <a:pt x="1169894" y="39803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210042" y="1492624"/>
            <a:ext cx="214040" cy="3980329"/>
          </a:xfrm>
          <a:custGeom>
            <a:avLst/>
            <a:gdLst>
              <a:gd name="connsiteX0" fmla="*/ 214040 w 214040"/>
              <a:gd name="connsiteY0" fmla="*/ 0 h 3980329"/>
              <a:gd name="connsiteX1" fmla="*/ 12334 w 214040"/>
              <a:gd name="connsiteY1" fmla="*/ 1196788 h 3980329"/>
              <a:gd name="connsiteX2" fmla="*/ 39229 w 214040"/>
              <a:gd name="connsiteY2" fmla="*/ 3980329 h 398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40" h="3980329">
                <a:moveTo>
                  <a:pt x="214040" y="0"/>
                </a:moveTo>
                <a:cubicBezTo>
                  <a:pt x="127754" y="266700"/>
                  <a:pt x="41469" y="533400"/>
                  <a:pt x="12334" y="1196788"/>
                </a:cubicBezTo>
                <a:cubicBezTo>
                  <a:pt x="-16801" y="1860176"/>
                  <a:pt x="11214" y="2920252"/>
                  <a:pt x="39229" y="39803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02106" y="2008094"/>
            <a:ext cx="181535" cy="13716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70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c 12"/>
          <p:cNvSpPr/>
          <p:nvPr/>
        </p:nvSpPr>
        <p:spPr>
          <a:xfrm>
            <a:off x="1600200" y="802340"/>
            <a:ext cx="5029200" cy="5065060"/>
          </a:xfrm>
          <a:prstGeom prst="arc">
            <a:avLst>
              <a:gd name="adj1" fmla="val 7611630"/>
              <a:gd name="adj2" fmla="val 7492089"/>
            </a:avLst>
          </a:prstGeom>
          <a:solidFill>
            <a:schemeClr val="bg2">
              <a:lumMod val="90000"/>
            </a:schemeClr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/>
        </p:nvSpPr>
        <p:spPr>
          <a:xfrm rot="1943700">
            <a:off x="2895600" y="838200"/>
            <a:ext cx="2438400" cy="5029200"/>
          </a:xfrm>
          <a:prstGeom prst="arc">
            <a:avLst>
              <a:gd name="adj1" fmla="val 11734271"/>
              <a:gd name="adj2" fmla="val 1539522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276600" y="2362200"/>
            <a:ext cx="8382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4114800" y="1159237"/>
            <a:ext cx="754534" cy="219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43700">
            <a:off x="2910067" y="835596"/>
            <a:ext cx="2438400" cy="5029200"/>
          </a:xfrm>
          <a:prstGeom prst="arc">
            <a:avLst>
              <a:gd name="adj1" fmla="val 15354653"/>
              <a:gd name="adj2" fmla="val 11872196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7329" y="202518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92067" y="69757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cxnSp>
        <p:nvCxnSpPr>
          <p:cNvPr id="19" name="Straight Connector 18"/>
          <p:cNvCxnSpPr>
            <a:stCxn id="12" idx="2"/>
            <a:endCxn id="12" idx="0"/>
          </p:cNvCxnSpPr>
          <p:nvPr/>
        </p:nvCxnSpPr>
        <p:spPr>
          <a:xfrm flipV="1">
            <a:off x="3320227" y="1164311"/>
            <a:ext cx="1532202" cy="12126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240306" y="1169894"/>
            <a:ext cx="1627094" cy="589639"/>
          </a:xfrm>
          <a:custGeom>
            <a:avLst/>
            <a:gdLst>
              <a:gd name="connsiteX0" fmla="*/ 0 w 1627094"/>
              <a:gd name="connsiteY0" fmla="*/ 537882 h 589639"/>
              <a:gd name="connsiteX1" fmla="*/ 537882 w 1627094"/>
              <a:gd name="connsiteY1" fmla="*/ 537882 h 589639"/>
              <a:gd name="connsiteX2" fmla="*/ 1627094 w 1627094"/>
              <a:gd name="connsiteY2" fmla="*/ 0 h 58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589639">
                <a:moveTo>
                  <a:pt x="0" y="537882"/>
                </a:moveTo>
                <a:cubicBezTo>
                  <a:pt x="133350" y="582705"/>
                  <a:pt x="266700" y="627529"/>
                  <a:pt x="537882" y="537882"/>
                </a:cubicBezTo>
                <a:cubicBezTo>
                  <a:pt x="809064" y="448235"/>
                  <a:pt x="1218079" y="224117"/>
                  <a:pt x="162709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67400" y="894881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Euclidean straight path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7000" y="966359"/>
            <a:ext cx="1277471" cy="620394"/>
          </a:xfrm>
          <a:custGeom>
            <a:avLst/>
            <a:gdLst>
              <a:gd name="connsiteX0" fmla="*/ 1277471 w 1277471"/>
              <a:gd name="connsiteY0" fmla="*/ 620394 h 620394"/>
              <a:gd name="connsiteX1" fmla="*/ 860612 w 1277471"/>
              <a:gd name="connsiteY1" fmla="*/ 95959 h 620394"/>
              <a:gd name="connsiteX2" fmla="*/ 0 w 1277471"/>
              <a:gd name="connsiteY2" fmla="*/ 1829 h 62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471" h="620394">
                <a:moveTo>
                  <a:pt x="1277471" y="620394"/>
                </a:moveTo>
                <a:cubicBezTo>
                  <a:pt x="1175497" y="409723"/>
                  <a:pt x="1073524" y="199053"/>
                  <a:pt x="860612" y="95959"/>
                </a:cubicBezTo>
                <a:cubicBezTo>
                  <a:pt x="647700" y="-7135"/>
                  <a:pt x="323850" y="-2653"/>
                  <a:pt x="0" y="18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7200" y="457200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Geodesic (straight) path </a:t>
            </a:r>
          </a:p>
          <a:p>
            <a:r>
              <a:rPr lang="en-US" dirty="0">
                <a:latin typeface="Book Antiqua" panose="02040602050305030304" pitchFamily="18" charset="0"/>
              </a:rPr>
              <a:t>on curved surface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600200" y="335280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114800" y="457200"/>
            <a:ext cx="0" cy="594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8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le:Einstein cr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9" t="22192" r="21316" b="23995"/>
          <a:stretch/>
        </p:blipFill>
        <p:spPr bwMode="auto">
          <a:xfrm>
            <a:off x="3025588" y="1519518"/>
            <a:ext cx="4074459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744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intechopen.com/source/html/41230/media/image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5524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7157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6235" r="26103" b="11059"/>
          <a:stretch/>
        </p:blipFill>
        <p:spPr bwMode="auto">
          <a:xfrm>
            <a:off x="1524000" y="762000"/>
            <a:ext cx="6051177" cy="554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52400"/>
            <a:ext cx="8399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http://arxiv.org/pdf/1111.5793v1.pdf</a:t>
            </a:r>
            <a:r>
              <a:rPr lang="en-US" dirty="0"/>
              <a:t>; Gravitational effects of the faraway matter on</a:t>
            </a:r>
          </a:p>
          <a:p>
            <a:r>
              <a:rPr lang="en-US" dirty="0"/>
              <a:t>the rotation curves of spiral galaxies</a:t>
            </a:r>
          </a:p>
          <a:p>
            <a:r>
              <a:rPr lang="en-US" dirty="0"/>
              <a:t>A. </a:t>
            </a:r>
            <a:r>
              <a:rPr lang="en-US" dirty="0" err="1"/>
              <a:t>Carati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919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660" y="16764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7460" y="17481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8460" y="16764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6046" y="16764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 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4448" y="17481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92414" y="1711345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414" y="1711345"/>
                <a:ext cx="629660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56630" y="1722009"/>
                <a:ext cx="598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630" y="1722009"/>
                <a:ext cx="59862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86509" y="1676400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09" y="1676400"/>
                <a:ext cx="53944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31046" y="17264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76400" y="2357735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357735"/>
                <a:ext cx="6296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25260" y="2286000"/>
                <a:ext cx="779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He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260" y="2286000"/>
                <a:ext cx="779637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165648" y="23577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46648" y="22860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5873" y="22860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 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46848" y="22815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460931" y="2229283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931" y="2229283"/>
                <a:ext cx="423770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67200" y="3424535"/>
                <a:ext cx="779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He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424535"/>
                <a:ext cx="779637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7800" y="3424535"/>
                <a:ext cx="779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He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424535"/>
                <a:ext cx="779637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981023" y="34245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1450" y="34245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 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81800" y="3424535"/>
                <a:ext cx="779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He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424535"/>
                <a:ext cx="779637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95623" y="34245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42437" y="334833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47237" y="342007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28237" y="334833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78060" y="1600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2860" y="16719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63860" y="1600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1446" y="1600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 →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99848" y="16719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597814" y="1635145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14" y="1635145"/>
                <a:ext cx="629660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462030" y="1645809"/>
                <a:ext cx="598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030" y="1645809"/>
                <a:ext cx="598625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291909" y="1600200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909" y="1600200"/>
                <a:ext cx="53944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9936446" y="16502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81800" y="2281535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2281535"/>
                <a:ext cx="629660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630660" y="2209800"/>
                <a:ext cx="779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He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60" y="2209800"/>
                <a:ext cx="779637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271048" y="22815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52048" y="22098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61273" y="22098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 →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52248" y="22053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566331" y="2153083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331" y="2153083"/>
                <a:ext cx="423770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524000" y="1447800"/>
            <a:ext cx="43434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9400" y="1467283"/>
            <a:ext cx="43434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267200" y="3276600"/>
            <a:ext cx="4894437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21" idx="0"/>
          </p:cNvCxnSpPr>
          <p:nvPr/>
        </p:nvCxnSpPr>
        <p:spPr>
          <a:xfrm>
            <a:off x="4122074" y="2690948"/>
            <a:ext cx="534945" cy="733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2"/>
          </p:cNvCxnSpPr>
          <p:nvPr/>
        </p:nvCxnSpPr>
        <p:spPr>
          <a:xfrm flipH="1">
            <a:off x="5867400" y="2671465"/>
            <a:ext cx="3153079" cy="753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3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 flipH="1">
            <a:off x="2666998" y="685800"/>
            <a:ext cx="433178" cy="1175022"/>
          </a:xfrm>
          <a:prstGeom prst="arc">
            <a:avLst>
              <a:gd name="adj1" fmla="val 16200000"/>
              <a:gd name="adj2" fmla="val 53458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874065" y="1860822"/>
            <a:ext cx="29937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15469" y="1066800"/>
            <a:ext cx="0" cy="45720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982789" y="960120"/>
            <a:ext cx="0" cy="64008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86200" y="100880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49337" y="887819"/>
            <a:ext cx="89263" cy="139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04017" y="149726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7138" y="1478280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9864" y="1542987"/>
            <a:ext cx="129534" cy="111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82858" y="1505976"/>
            <a:ext cx="45720" cy="144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97228" y="2085703"/>
            <a:ext cx="265176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371601" y="1295400"/>
            <a:ext cx="2011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162800" y="2057400"/>
            <a:ext cx="0" cy="161244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60120" y="2057400"/>
            <a:ext cx="822960" cy="8229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03811" y="2158425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G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358536" y="3672840"/>
            <a:ext cx="2377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30458" y="342355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661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882858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185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709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23355" y="34311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96329" y="3547382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976892" y="355364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42355" y="355364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94755" y="3579767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60218" y="3546566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12618" y="3566704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611316" y="3669030"/>
            <a:ext cx="253842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08955" y="3187337"/>
            <a:ext cx="1202530" cy="8534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62223" y="4053840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Variable Power Supply, </a:t>
            </a:r>
            <a:r>
              <a:rPr lang="en-US" sz="2400" dirty="0">
                <a:latin typeface="Book Antiqua" panose="02040602050305030304" pitchFamily="18" charset="0"/>
              </a:rPr>
              <a:t>V</a:t>
            </a:r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2322015" y="1073723"/>
            <a:ext cx="205648" cy="182880"/>
            <a:chOff x="7620000" y="940852"/>
            <a:chExt cx="304800" cy="27105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7772400" y="940852"/>
              <a:ext cx="0" cy="2710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20000" y="1076379"/>
              <a:ext cx="304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/>
          <p:cNvCxnSpPr/>
          <p:nvPr/>
        </p:nvCxnSpPr>
        <p:spPr>
          <a:xfrm>
            <a:off x="4236720" y="1981200"/>
            <a:ext cx="18288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1280160"/>
            <a:ext cx="0" cy="777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/>
          <p:cNvSpPr/>
          <p:nvPr/>
        </p:nvSpPr>
        <p:spPr>
          <a:xfrm>
            <a:off x="5590655" y="685800"/>
            <a:ext cx="408799" cy="1037843"/>
          </a:xfrm>
          <a:prstGeom prst="arc">
            <a:avLst>
              <a:gd name="adj1" fmla="val 16200000"/>
              <a:gd name="adj2" fmla="val 190265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71599" y="2880360"/>
            <a:ext cx="0" cy="777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185160" y="852894"/>
            <a:ext cx="2286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67000" y="8382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83508" y="1258389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9455" y="564606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Quartz window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77000" y="11546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Light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3200400" y="1720054"/>
            <a:ext cx="2286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441292" y="1204721"/>
            <a:ext cx="3017520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429000" y="1278091"/>
            <a:ext cx="3017520" cy="206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452294" y="1382485"/>
            <a:ext cx="301752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846510" y="685800"/>
            <a:ext cx="29937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c 70"/>
          <p:cNvSpPr/>
          <p:nvPr/>
        </p:nvSpPr>
        <p:spPr>
          <a:xfrm>
            <a:off x="5590656" y="852894"/>
            <a:ext cx="408798" cy="1007928"/>
          </a:xfrm>
          <a:prstGeom prst="arc">
            <a:avLst>
              <a:gd name="adj1" fmla="val 3070482"/>
              <a:gd name="adj2" fmla="val 53458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4495801" y="1720054"/>
            <a:ext cx="0" cy="3713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/>
          <p:cNvSpPr/>
          <p:nvPr/>
        </p:nvSpPr>
        <p:spPr>
          <a:xfrm>
            <a:off x="6008914" y="862149"/>
            <a:ext cx="352697" cy="209005"/>
          </a:xfrm>
          <a:custGeom>
            <a:avLst/>
            <a:gdLst>
              <a:gd name="connsiteX0" fmla="*/ 0 w 352697"/>
              <a:gd name="connsiteY0" fmla="*/ 209005 h 209005"/>
              <a:gd name="connsiteX1" fmla="*/ 352697 w 352697"/>
              <a:gd name="connsiteY1" fmla="*/ 0 h 209005"/>
              <a:gd name="connsiteX2" fmla="*/ 352697 w 352697"/>
              <a:gd name="connsiteY2" fmla="*/ 0 h 209005"/>
              <a:gd name="connsiteX3" fmla="*/ 352697 w 352697"/>
              <a:gd name="connsiteY3" fmla="*/ 0 h 20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697" h="209005">
                <a:moveTo>
                  <a:pt x="0" y="209005"/>
                </a:moveTo>
                <a:lnTo>
                  <a:pt x="352697" y="0"/>
                </a:lnTo>
                <a:lnTo>
                  <a:pt x="352697" y="0"/>
                </a:lnTo>
                <a:lnTo>
                  <a:pt x="35269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140557" y="852894"/>
            <a:ext cx="136043" cy="86716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/>
          <p:cNvSpPr/>
          <p:nvPr/>
        </p:nvSpPr>
        <p:spPr>
          <a:xfrm>
            <a:off x="5302262" y="852894"/>
            <a:ext cx="244259" cy="867160"/>
          </a:xfrm>
          <a:prstGeom prst="arc">
            <a:avLst>
              <a:gd name="adj1" fmla="val 16200000"/>
              <a:gd name="adj2" fmla="val 5427755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flipV="1">
            <a:off x="3531876" y="1066800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602820" y="914735"/>
            <a:ext cx="133156" cy="158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2986837" y="1112520"/>
            <a:ext cx="396443" cy="76200"/>
          </a:xfrm>
          <a:custGeom>
            <a:avLst/>
            <a:gdLst>
              <a:gd name="connsiteX0" fmla="*/ 396443 w 396443"/>
              <a:gd name="connsiteY0" fmla="*/ 205355 h 205355"/>
              <a:gd name="connsiteX1" fmla="*/ 43746 w 396443"/>
              <a:gd name="connsiteY1" fmla="*/ 22475 h 205355"/>
              <a:gd name="connsiteX2" fmla="*/ 17620 w 396443"/>
              <a:gd name="connsiteY2" fmla="*/ 9412 h 20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443" h="205355">
                <a:moveTo>
                  <a:pt x="396443" y="205355"/>
                </a:moveTo>
                <a:lnTo>
                  <a:pt x="43746" y="22475"/>
                </a:lnTo>
                <a:cubicBezTo>
                  <a:pt x="-19391" y="-10182"/>
                  <a:pt x="-886" y="-385"/>
                  <a:pt x="17620" y="94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4702629" y="1514894"/>
            <a:ext cx="249033" cy="183277"/>
          </a:xfrm>
          <a:custGeom>
            <a:avLst/>
            <a:gdLst>
              <a:gd name="connsiteX0" fmla="*/ 65314 w 249033"/>
              <a:gd name="connsiteY0" fmla="*/ 144089 h 183277"/>
              <a:gd name="connsiteX1" fmla="*/ 248194 w 249033"/>
              <a:gd name="connsiteY1" fmla="*/ 397 h 183277"/>
              <a:gd name="connsiteX2" fmla="*/ 0 w 249033"/>
              <a:gd name="connsiteY2" fmla="*/ 183277 h 18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033" h="183277">
                <a:moveTo>
                  <a:pt x="65314" y="144089"/>
                </a:moveTo>
                <a:cubicBezTo>
                  <a:pt x="162197" y="68977"/>
                  <a:pt x="259080" y="-6134"/>
                  <a:pt x="248194" y="397"/>
                </a:cubicBezTo>
                <a:cubicBezTo>
                  <a:pt x="237308" y="6928"/>
                  <a:pt x="118654" y="95102"/>
                  <a:pt x="0" y="1832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5486400" y="1081748"/>
            <a:ext cx="69384" cy="44225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116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28533" y="411480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33" y="4114800"/>
                <a:ext cx="50526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88202" y="2062653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202" y="2062653"/>
                <a:ext cx="738344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2400" y="2590800"/>
                <a:ext cx="9070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  <a:ea typeface="Cambria Math"/>
                            </a:rPr>
                            <m:t>W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90800"/>
                <a:ext cx="90704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982567" y="332797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193741" y="3378487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184776" y="1727774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3513157" y="3223597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6528" y="4050580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148123" y="2994612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25856" y="2967006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40402" y="3657600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2493161" y="3026337"/>
            <a:ext cx="937641" cy="6312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06802" y="2935069"/>
            <a:ext cx="136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10056" y="4165484"/>
                <a:ext cx="657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056" y="4165484"/>
                <a:ext cx="65723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2973601" y="1765443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3158172" y="2270099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400" y="1968355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68355"/>
                <a:ext cx="503664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791200" y="2769825"/>
            <a:ext cx="136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vertex</a:t>
            </a:r>
          </a:p>
        </p:txBody>
      </p:sp>
      <p:sp>
        <p:nvSpPr>
          <p:cNvPr id="23" name="Arc 22"/>
          <p:cNvSpPr/>
          <p:nvPr/>
        </p:nvSpPr>
        <p:spPr>
          <a:xfrm flipH="1">
            <a:off x="5386959" y="3026337"/>
            <a:ext cx="937641" cy="6312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9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64987" y="247361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87" y="2473617"/>
                <a:ext cx="50526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24656" y="421470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656" y="421470"/>
                <a:ext cx="738344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5519021" y="1686792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721230" y="86591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049611" y="1582414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2982" y="2409397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76856" y="1483017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10055" y="124260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5694626" y="628916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6854" y="327172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854" y="327172"/>
                <a:ext cx="503664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rot="10800000">
            <a:off x="7863428" y="2092615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28393" y="1713356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032295" y="2281823"/>
                <a:ext cx="657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295" y="2281823"/>
                <a:ext cx="65723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-154561" y="2271431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561" y="2271431"/>
                <a:ext cx="738344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481129" y="1676401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83338" y="76200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011719" y="1572023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5090" y="2399006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8964" y="1472626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2163" y="113869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656734" y="618525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2825536" y="2082224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90501" y="170296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94403" y="2271432"/>
                <a:ext cx="657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403" y="2271432"/>
                <a:ext cx="65723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-137437" y="354450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437" y="354450"/>
                <a:ext cx="738344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91532" y="304800"/>
                <a:ext cx="657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32" y="304800"/>
                <a:ext cx="657231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024656" y="4067801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656" y="4067801"/>
                <a:ext cx="738344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V="1">
            <a:off x="5519021" y="5333123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21230" y="3732922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6049611" y="5228745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522982" y="6055728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76856" y="5129348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510055" y="3770591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5694626" y="4275247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800000">
            <a:off x="7863428" y="5738946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728393" y="5359687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-154561" y="5917762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561" y="5917762"/>
                <a:ext cx="738344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81129" y="5322732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683338" y="3722531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1011719" y="5218354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85090" y="6045337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538964" y="5118957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2163" y="3760200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0800000">
            <a:off x="656734" y="4264856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0800000">
            <a:off x="2825536" y="5728555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690501" y="5349296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37437" y="4000781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437" y="4000781"/>
                <a:ext cx="738344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538964" y="305839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(a)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47886" y="305577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(b)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38963" y="642251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(c)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81800" y="6465034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124200" y="6090139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6090139"/>
                <a:ext cx="505267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3966" y="414767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66" y="4147673"/>
                <a:ext cx="505267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988453" y="4067801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453" y="4067801"/>
                <a:ext cx="738344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5016833" y="5917763"/>
                <a:ext cx="7481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33" y="5917763"/>
                <a:ext cx="748154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091046" y="5940137"/>
                <a:ext cx="7481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046" y="5940137"/>
                <a:ext cx="748154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130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02926" y="410217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26" y="4102175"/>
                <a:ext cx="50526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2400" y="2590800"/>
                <a:ext cx="759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/>
                              <a:ea typeface="Cambria Math"/>
                            </a:rPr>
                            <m:t>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90800"/>
                <a:ext cx="75956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982567" y="332797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193741" y="3378487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84776" y="1727774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7086600" y="990600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6528" y="4050580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99283" y="3175575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3601" y="1765443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3158172" y="2270099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10199" y="206609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199" y="2066090"/>
                <a:ext cx="505267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539567" y="2066089"/>
                <a:ext cx="506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67" y="2066089"/>
                <a:ext cx="506870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>
            <a:off x="5429280" y="4009197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98869" y="4118702"/>
                <a:ext cx="506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69" y="4118702"/>
                <a:ext cx="50687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3572862" y="3378487"/>
            <a:ext cx="1611914" cy="0"/>
          </a:xfrm>
          <a:prstGeom prst="line">
            <a:avLst/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57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00062" y="4016169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062" y="4016169"/>
                <a:ext cx="50526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9536" y="2504794"/>
                <a:ext cx="759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/>
                              <a:ea typeface="Cambria Math"/>
                            </a:rPr>
                            <m:t>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6" y="2504794"/>
                <a:ext cx="75956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-620297" y="3241969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590877" y="3292481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581912" y="1641768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616336" y="3964574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6419" y="3089569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-629263" y="1679437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-444692" y="2184093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992665" y="1980084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665" y="1980084"/>
                <a:ext cx="505267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36703" y="1980083"/>
                <a:ext cx="506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03" y="1980083"/>
                <a:ext cx="506870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rot="10800000">
            <a:off x="1826416" y="3923191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003995" y="4032696"/>
                <a:ext cx="506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3995" y="4032696"/>
                <a:ext cx="50687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-30002" y="3292481"/>
            <a:ext cx="1611914" cy="0"/>
          </a:xfrm>
          <a:prstGeom prst="line">
            <a:avLst/>
          </a:prstGeom>
          <a:ln w="571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4611189" y="1867989"/>
            <a:ext cx="1020421" cy="3004457"/>
          </a:xfrm>
          <a:custGeom>
            <a:avLst/>
            <a:gdLst>
              <a:gd name="connsiteX0" fmla="*/ 0 w 1020421"/>
              <a:gd name="connsiteY0" fmla="*/ 3004457 h 3004457"/>
              <a:gd name="connsiteX1" fmla="*/ 1018902 w 1020421"/>
              <a:gd name="connsiteY1" fmla="*/ 1528354 h 3004457"/>
              <a:gd name="connsiteX2" fmla="*/ 182880 w 1020421"/>
              <a:gd name="connsiteY2" fmla="*/ 0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421" h="3004457">
                <a:moveTo>
                  <a:pt x="0" y="3004457"/>
                </a:moveTo>
                <a:cubicBezTo>
                  <a:pt x="494211" y="2516777"/>
                  <a:pt x="988422" y="2029097"/>
                  <a:pt x="1018902" y="1528354"/>
                </a:cubicBezTo>
                <a:cubicBezTo>
                  <a:pt x="1049382" y="1027611"/>
                  <a:pt x="616131" y="513805"/>
                  <a:pt x="18288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99379" y="1905000"/>
            <a:ext cx="1020421" cy="3004457"/>
          </a:xfrm>
          <a:custGeom>
            <a:avLst/>
            <a:gdLst>
              <a:gd name="connsiteX0" fmla="*/ 0 w 1020421"/>
              <a:gd name="connsiteY0" fmla="*/ 3004457 h 3004457"/>
              <a:gd name="connsiteX1" fmla="*/ 1018902 w 1020421"/>
              <a:gd name="connsiteY1" fmla="*/ 1528354 h 3004457"/>
              <a:gd name="connsiteX2" fmla="*/ 182880 w 1020421"/>
              <a:gd name="connsiteY2" fmla="*/ 0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421" h="3004457">
                <a:moveTo>
                  <a:pt x="0" y="3004457"/>
                </a:moveTo>
                <a:cubicBezTo>
                  <a:pt x="494211" y="2516777"/>
                  <a:pt x="988422" y="2029097"/>
                  <a:pt x="1018902" y="1528354"/>
                </a:cubicBezTo>
                <a:cubicBezTo>
                  <a:pt x="1049382" y="1027611"/>
                  <a:pt x="616131" y="513805"/>
                  <a:pt x="182880" y="0"/>
                </a:cubicBezTo>
              </a:path>
            </a:pathLst>
          </a:custGeom>
          <a:noFill/>
          <a:ln>
            <a:solidFill>
              <a:srgbClr val="2BF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34" idx="0"/>
          </p:cNvCxnSpPr>
          <p:nvPr/>
        </p:nvCxnSpPr>
        <p:spPr>
          <a:xfrm flipV="1">
            <a:off x="5509589" y="3751584"/>
            <a:ext cx="847781" cy="119161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12"/>
          </p:cNvCxnSpPr>
          <p:nvPr/>
        </p:nvCxnSpPr>
        <p:spPr>
          <a:xfrm flipH="1" flipV="1">
            <a:off x="5562600" y="1966408"/>
            <a:ext cx="650715" cy="9594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flipH="1">
            <a:off x="7582989" y="2020389"/>
            <a:ext cx="1020421" cy="3004457"/>
          </a:xfrm>
          <a:custGeom>
            <a:avLst/>
            <a:gdLst>
              <a:gd name="connsiteX0" fmla="*/ 0 w 1020421"/>
              <a:gd name="connsiteY0" fmla="*/ 3004457 h 3004457"/>
              <a:gd name="connsiteX1" fmla="*/ 1018902 w 1020421"/>
              <a:gd name="connsiteY1" fmla="*/ 1528354 h 3004457"/>
              <a:gd name="connsiteX2" fmla="*/ 182880 w 1020421"/>
              <a:gd name="connsiteY2" fmla="*/ 0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421" h="3004457">
                <a:moveTo>
                  <a:pt x="0" y="3004457"/>
                </a:moveTo>
                <a:cubicBezTo>
                  <a:pt x="494211" y="2516777"/>
                  <a:pt x="988422" y="2029097"/>
                  <a:pt x="1018902" y="1528354"/>
                </a:cubicBezTo>
                <a:cubicBezTo>
                  <a:pt x="1049382" y="1027611"/>
                  <a:pt x="616131" y="513805"/>
                  <a:pt x="182880" y="0"/>
                </a:cubicBezTo>
              </a:path>
            </a:pathLst>
          </a:custGeom>
          <a:noFill/>
          <a:ln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H="1">
            <a:off x="7971179" y="2057400"/>
            <a:ext cx="1020421" cy="3004457"/>
          </a:xfrm>
          <a:custGeom>
            <a:avLst/>
            <a:gdLst>
              <a:gd name="connsiteX0" fmla="*/ 0 w 1020421"/>
              <a:gd name="connsiteY0" fmla="*/ 3004457 h 3004457"/>
              <a:gd name="connsiteX1" fmla="*/ 1018902 w 1020421"/>
              <a:gd name="connsiteY1" fmla="*/ 1528354 h 3004457"/>
              <a:gd name="connsiteX2" fmla="*/ 182880 w 1020421"/>
              <a:gd name="connsiteY2" fmla="*/ 0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421" h="3004457">
                <a:moveTo>
                  <a:pt x="0" y="3004457"/>
                </a:moveTo>
                <a:cubicBezTo>
                  <a:pt x="494211" y="2516777"/>
                  <a:pt x="988422" y="2029097"/>
                  <a:pt x="1018902" y="1528354"/>
                </a:cubicBezTo>
                <a:cubicBezTo>
                  <a:pt x="1049382" y="1027611"/>
                  <a:pt x="616131" y="513805"/>
                  <a:pt x="18288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5641695">
            <a:off x="5853250" y="3293102"/>
            <a:ext cx="838200" cy="95448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 flipH="1" flipV="1">
            <a:off x="7159098" y="1867989"/>
            <a:ext cx="847781" cy="2976786"/>
            <a:chOff x="6553200" y="2057400"/>
            <a:chExt cx="847781" cy="2976786"/>
          </a:xfrm>
        </p:grpSpPr>
        <p:cxnSp>
          <p:nvCxnSpPr>
            <p:cNvPr id="38" name="Straight Connector 37"/>
            <p:cNvCxnSpPr>
              <a:endCxn id="40" idx="0"/>
            </p:cNvCxnSpPr>
            <p:nvPr/>
          </p:nvCxnSpPr>
          <p:spPr>
            <a:xfrm flipV="1">
              <a:off x="6553200" y="3842576"/>
              <a:ext cx="847781" cy="119161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0" idx="12"/>
            </p:cNvCxnSpPr>
            <p:nvPr/>
          </p:nvCxnSpPr>
          <p:spPr>
            <a:xfrm flipH="1" flipV="1">
              <a:off x="6606211" y="2057400"/>
              <a:ext cx="650715" cy="95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 rot="15641695">
              <a:off x="6896861" y="3384094"/>
              <a:ext cx="838200" cy="95448"/>
            </a:xfrm>
            <a:custGeom>
              <a:avLst/>
              <a:gdLst>
                <a:gd name="connsiteX0" fmla="*/ 0 w 1761565"/>
                <a:gd name="connsiteY0" fmla="*/ 203008 h 297150"/>
                <a:gd name="connsiteX1" fmla="*/ 255494 w 1761565"/>
                <a:gd name="connsiteY1" fmla="*/ 189561 h 297150"/>
                <a:gd name="connsiteX2" fmla="*/ 389965 w 1761565"/>
                <a:gd name="connsiteY2" fmla="*/ 1302 h 297150"/>
                <a:gd name="connsiteX3" fmla="*/ 510988 w 1761565"/>
                <a:gd name="connsiteY3" fmla="*/ 297137 h 297150"/>
                <a:gd name="connsiteX4" fmla="*/ 685800 w 1761565"/>
                <a:gd name="connsiteY4" fmla="*/ 14749 h 297150"/>
                <a:gd name="connsiteX5" fmla="*/ 793376 w 1761565"/>
                <a:gd name="connsiteY5" fmla="*/ 270243 h 297150"/>
                <a:gd name="connsiteX6" fmla="*/ 914400 w 1761565"/>
                <a:gd name="connsiteY6" fmla="*/ 1302 h 297150"/>
                <a:gd name="connsiteX7" fmla="*/ 1008529 w 1761565"/>
                <a:gd name="connsiteY7" fmla="*/ 243349 h 297150"/>
                <a:gd name="connsiteX8" fmla="*/ 1156447 w 1761565"/>
                <a:gd name="connsiteY8" fmla="*/ 1302 h 297150"/>
                <a:gd name="connsiteX9" fmla="*/ 1277470 w 1761565"/>
                <a:gd name="connsiteY9" fmla="*/ 256796 h 297150"/>
                <a:gd name="connsiteX10" fmla="*/ 1398494 w 1761565"/>
                <a:gd name="connsiteY10" fmla="*/ 14749 h 297150"/>
                <a:gd name="connsiteX11" fmla="*/ 1492623 w 1761565"/>
                <a:gd name="connsiteY11" fmla="*/ 176114 h 297150"/>
                <a:gd name="connsiteX12" fmla="*/ 1761565 w 1761565"/>
                <a:gd name="connsiteY12" fmla="*/ 176114 h 29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1565" h="297150">
                  <a:moveTo>
                    <a:pt x="0" y="203008"/>
                  </a:moveTo>
                  <a:cubicBezTo>
                    <a:pt x="95250" y="213093"/>
                    <a:pt x="190500" y="223179"/>
                    <a:pt x="255494" y="189561"/>
                  </a:cubicBezTo>
                  <a:cubicBezTo>
                    <a:pt x="320488" y="155943"/>
                    <a:pt x="347383" y="-16627"/>
                    <a:pt x="389965" y="1302"/>
                  </a:cubicBezTo>
                  <a:cubicBezTo>
                    <a:pt x="432547" y="19231"/>
                    <a:pt x="461682" y="294896"/>
                    <a:pt x="510988" y="297137"/>
                  </a:cubicBezTo>
                  <a:cubicBezTo>
                    <a:pt x="560294" y="299378"/>
                    <a:pt x="638735" y="19231"/>
                    <a:pt x="685800" y="14749"/>
                  </a:cubicBezTo>
                  <a:cubicBezTo>
                    <a:pt x="732865" y="10267"/>
                    <a:pt x="755276" y="272484"/>
                    <a:pt x="793376" y="270243"/>
                  </a:cubicBezTo>
                  <a:cubicBezTo>
                    <a:pt x="831476" y="268002"/>
                    <a:pt x="878541" y="5784"/>
                    <a:pt x="914400" y="1302"/>
                  </a:cubicBezTo>
                  <a:cubicBezTo>
                    <a:pt x="950259" y="-3180"/>
                    <a:pt x="968188" y="243349"/>
                    <a:pt x="1008529" y="243349"/>
                  </a:cubicBezTo>
                  <a:cubicBezTo>
                    <a:pt x="1048870" y="243349"/>
                    <a:pt x="1111624" y="-939"/>
                    <a:pt x="1156447" y="1302"/>
                  </a:cubicBezTo>
                  <a:cubicBezTo>
                    <a:pt x="1201270" y="3543"/>
                    <a:pt x="1237129" y="254555"/>
                    <a:pt x="1277470" y="256796"/>
                  </a:cubicBezTo>
                  <a:cubicBezTo>
                    <a:pt x="1317811" y="259037"/>
                    <a:pt x="1362635" y="28196"/>
                    <a:pt x="1398494" y="14749"/>
                  </a:cubicBezTo>
                  <a:cubicBezTo>
                    <a:pt x="1434353" y="1302"/>
                    <a:pt x="1432111" y="149220"/>
                    <a:pt x="1492623" y="176114"/>
                  </a:cubicBezTo>
                  <a:cubicBezTo>
                    <a:pt x="1553135" y="203008"/>
                    <a:pt x="1657350" y="189561"/>
                    <a:pt x="1761565" y="176114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/>
          <p:cNvCxnSpPr/>
          <p:nvPr/>
        </p:nvCxnSpPr>
        <p:spPr>
          <a:xfrm flipV="1">
            <a:off x="6357370" y="3049055"/>
            <a:ext cx="801728" cy="713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213315" y="2919524"/>
            <a:ext cx="1089838" cy="9721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2175" y="4803838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175" y="4803838"/>
                <a:ext cx="505267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232195" y="1560982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95" y="1560982"/>
                <a:ext cx="503664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44301" y="4672578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01" y="4672578"/>
                <a:ext cx="503664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659136" y="3530025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u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36" y="3530025"/>
                <a:ext cx="503664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6463937" y="3427236"/>
            <a:ext cx="254634" cy="243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904464" y="3548743"/>
            <a:ext cx="214613" cy="148046"/>
          </a:xfrm>
          <a:prstGeom prst="straightConnector1">
            <a:avLst/>
          </a:prstGeom>
          <a:ln>
            <a:solidFill>
              <a:srgbClr val="2BF70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903925" y="491598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925" y="4915987"/>
                <a:ext cx="505267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8328358" y="4928377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8" y="4928377"/>
                <a:ext cx="503664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664365" y="130662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65" y="1306626"/>
                <a:ext cx="505267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307469" y="1348494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469" y="1348494"/>
                <a:ext cx="503664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840454" y="140422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54" y="1404220"/>
                <a:ext cx="505267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581333" y="277673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33" y="2776733"/>
                <a:ext cx="505267" cy="5847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6157489" y="2446109"/>
            <a:ext cx="1310111" cy="16717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350853" y="1871016"/>
                <a:ext cx="7595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/>
                              <a:ea typeface="Cambria Math"/>
                            </a:rPr>
                            <m:t>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853" y="1871016"/>
                <a:ext cx="759567" cy="5847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738966" y="1641768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966" y="1641768"/>
                <a:ext cx="505267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01445" y="1526346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445" y="1526346"/>
                <a:ext cx="503664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538653" y="5500762"/>
                <a:ext cx="505267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653" y="5500762"/>
                <a:ext cx="505267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867964" y="750632"/>
                <a:ext cx="505267" cy="5847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64" y="750632"/>
                <a:ext cx="505267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349975" y="750632"/>
                <a:ext cx="506870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75" y="750632"/>
                <a:ext cx="506870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00599" y="5235581"/>
                <a:ext cx="506870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599" y="5235581"/>
                <a:ext cx="506870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664365" y="4861559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u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65" y="4861559"/>
                <a:ext cx="503664" cy="58477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746745" y="4732458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d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745" y="4732458"/>
                <a:ext cx="505267" cy="5847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31507" y="3089569"/>
                <a:ext cx="4812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07" y="3089569"/>
                <a:ext cx="481221" cy="58477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81510" y="2985510"/>
                <a:ext cx="4812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10" y="2985510"/>
                <a:ext cx="481221" cy="58477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0726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nsideastronomy.com/uploads/monthly_05_2013/post-108-0-88893600-13682731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7239000" cy="54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99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Pulsar schematic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2930000" y="1396854"/>
            <a:ext cx="2282991" cy="3518788"/>
          </a:xfrm>
          <a:custGeom>
            <a:avLst/>
            <a:gdLst>
              <a:gd name="connsiteX0" fmla="*/ 1772629 w 2282991"/>
              <a:gd name="connsiteY0" fmla="*/ 1934175 h 3518788"/>
              <a:gd name="connsiteX1" fmla="*/ 2151451 w 2282991"/>
              <a:gd name="connsiteY1" fmla="*/ 1150403 h 3518788"/>
              <a:gd name="connsiteX2" fmla="*/ 2282080 w 2282991"/>
              <a:gd name="connsiteY2" fmla="*/ 314380 h 3518788"/>
              <a:gd name="connsiteX3" fmla="*/ 2099200 w 2282991"/>
              <a:gd name="connsiteY3" fmla="*/ 872 h 3518788"/>
              <a:gd name="connsiteX4" fmla="*/ 1419931 w 2282991"/>
              <a:gd name="connsiteY4" fmla="*/ 392757 h 3518788"/>
              <a:gd name="connsiteX5" fmla="*/ 401029 w 2282991"/>
              <a:gd name="connsiteY5" fmla="*/ 2012552 h 3518788"/>
              <a:gd name="connsiteX6" fmla="*/ 22206 w 2282991"/>
              <a:gd name="connsiteY6" fmla="*/ 3109832 h 3518788"/>
              <a:gd name="connsiteX7" fmla="*/ 74457 w 2282991"/>
              <a:gd name="connsiteY7" fmla="*/ 3410277 h 3518788"/>
              <a:gd name="connsiteX8" fmla="*/ 322651 w 2282991"/>
              <a:gd name="connsiteY8" fmla="*/ 3501717 h 3518788"/>
              <a:gd name="connsiteX9" fmla="*/ 936606 w 2282991"/>
              <a:gd name="connsiteY9" fmla="*/ 3096769 h 3518788"/>
              <a:gd name="connsiteX10" fmla="*/ 1237051 w 2282991"/>
              <a:gd name="connsiteY10" fmla="*/ 2770197 h 3518788"/>
              <a:gd name="connsiteX11" fmla="*/ 1563623 w 2282991"/>
              <a:gd name="connsiteY11" fmla="*/ 2273809 h 3518788"/>
              <a:gd name="connsiteX12" fmla="*/ 1602811 w 2282991"/>
              <a:gd name="connsiteY12" fmla="*/ 2234620 h 351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991" h="3518788">
                <a:moveTo>
                  <a:pt x="1772629" y="1934175"/>
                </a:moveTo>
                <a:cubicBezTo>
                  <a:pt x="1919586" y="1677272"/>
                  <a:pt x="2066543" y="1420369"/>
                  <a:pt x="2151451" y="1150403"/>
                </a:cubicBezTo>
                <a:cubicBezTo>
                  <a:pt x="2236359" y="880437"/>
                  <a:pt x="2290789" y="505968"/>
                  <a:pt x="2282080" y="314380"/>
                </a:cubicBezTo>
                <a:cubicBezTo>
                  <a:pt x="2273372" y="122791"/>
                  <a:pt x="2242892" y="-12191"/>
                  <a:pt x="2099200" y="872"/>
                </a:cubicBezTo>
                <a:cubicBezTo>
                  <a:pt x="1955509" y="13935"/>
                  <a:pt x="1702959" y="57477"/>
                  <a:pt x="1419931" y="392757"/>
                </a:cubicBezTo>
                <a:cubicBezTo>
                  <a:pt x="1136903" y="728037"/>
                  <a:pt x="633983" y="1559706"/>
                  <a:pt x="401029" y="2012552"/>
                </a:cubicBezTo>
                <a:cubicBezTo>
                  <a:pt x="168075" y="2465398"/>
                  <a:pt x="76635" y="2876878"/>
                  <a:pt x="22206" y="3109832"/>
                </a:cubicBezTo>
                <a:cubicBezTo>
                  <a:pt x="-32223" y="3342786"/>
                  <a:pt x="24383" y="3344963"/>
                  <a:pt x="74457" y="3410277"/>
                </a:cubicBezTo>
                <a:cubicBezTo>
                  <a:pt x="124531" y="3475591"/>
                  <a:pt x="178960" y="3553968"/>
                  <a:pt x="322651" y="3501717"/>
                </a:cubicBezTo>
                <a:cubicBezTo>
                  <a:pt x="466342" y="3449466"/>
                  <a:pt x="784206" y="3218689"/>
                  <a:pt x="936606" y="3096769"/>
                </a:cubicBezTo>
                <a:cubicBezTo>
                  <a:pt x="1089006" y="2974849"/>
                  <a:pt x="1132548" y="2907357"/>
                  <a:pt x="1237051" y="2770197"/>
                </a:cubicBezTo>
                <a:cubicBezTo>
                  <a:pt x="1341554" y="2633037"/>
                  <a:pt x="1502663" y="2363072"/>
                  <a:pt x="1563623" y="2273809"/>
                </a:cubicBezTo>
                <a:cubicBezTo>
                  <a:pt x="1624583" y="2184546"/>
                  <a:pt x="1613697" y="2209583"/>
                  <a:pt x="1602811" y="223462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606698" y="828584"/>
            <a:ext cx="3253940" cy="3613335"/>
          </a:xfrm>
          <a:custGeom>
            <a:avLst/>
            <a:gdLst>
              <a:gd name="connsiteX0" fmla="*/ 3108993 w 3253940"/>
              <a:gd name="connsiteY0" fmla="*/ 2450193 h 3613335"/>
              <a:gd name="connsiteX1" fmla="*/ 3239622 w 3253940"/>
              <a:gd name="connsiteY1" fmla="*/ 1418227 h 3613335"/>
              <a:gd name="connsiteX2" fmla="*/ 2808548 w 3253940"/>
              <a:gd name="connsiteY2" fmla="*/ 386262 h 3613335"/>
              <a:gd name="connsiteX3" fmla="*/ 2077028 w 3253940"/>
              <a:gd name="connsiteY3" fmla="*/ 20502 h 3613335"/>
              <a:gd name="connsiteX4" fmla="*/ 1397759 w 3253940"/>
              <a:gd name="connsiteY4" fmla="*/ 125005 h 3613335"/>
              <a:gd name="connsiteX5" fmla="*/ 640113 w 3253940"/>
              <a:gd name="connsiteY5" fmla="*/ 778147 h 3613335"/>
              <a:gd name="connsiteX6" fmla="*/ 209039 w 3253940"/>
              <a:gd name="connsiteY6" fmla="*/ 1522730 h 3613335"/>
              <a:gd name="connsiteX7" fmla="*/ 33 w 3253940"/>
              <a:gd name="connsiteY7" fmla="*/ 2254250 h 3613335"/>
              <a:gd name="connsiteX8" fmla="*/ 222102 w 3253940"/>
              <a:gd name="connsiteY8" fmla="*/ 3103336 h 3613335"/>
              <a:gd name="connsiteX9" fmla="*/ 692365 w 3253940"/>
              <a:gd name="connsiteY9" fmla="*/ 3482159 h 3613335"/>
              <a:gd name="connsiteX10" fmla="*/ 1515325 w 3253940"/>
              <a:gd name="connsiteY10" fmla="*/ 3612787 h 3613335"/>
              <a:gd name="connsiteX11" fmla="*/ 2063965 w 3253940"/>
              <a:gd name="connsiteY11" fmla="*/ 3442970 h 3613335"/>
              <a:gd name="connsiteX12" fmla="*/ 2690982 w 3253940"/>
              <a:gd name="connsiteY12" fmla="*/ 2998833 h 3613335"/>
              <a:gd name="connsiteX13" fmla="*/ 2899988 w 3253940"/>
              <a:gd name="connsiteY13" fmla="*/ 2776765 h 361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3940" h="3613335">
                <a:moveTo>
                  <a:pt x="3108993" y="2450193"/>
                </a:moveTo>
                <a:cubicBezTo>
                  <a:pt x="3199344" y="2106204"/>
                  <a:pt x="3289696" y="1762215"/>
                  <a:pt x="3239622" y="1418227"/>
                </a:cubicBezTo>
                <a:cubicBezTo>
                  <a:pt x="3189548" y="1074239"/>
                  <a:pt x="3002314" y="619216"/>
                  <a:pt x="2808548" y="386262"/>
                </a:cubicBezTo>
                <a:cubicBezTo>
                  <a:pt x="2614782" y="153308"/>
                  <a:pt x="2312159" y="64045"/>
                  <a:pt x="2077028" y="20502"/>
                </a:cubicBezTo>
                <a:cubicBezTo>
                  <a:pt x="1841896" y="-23041"/>
                  <a:pt x="1637245" y="-1269"/>
                  <a:pt x="1397759" y="125005"/>
                </a:cubicBezTo>
                <a:cubicBezTo>
                  <a:pt x="1158273" y="251279"/>
                  <a:pt x="838233" y="545193"/>
                  <a:pt x="640113" y="778147"/>
                </a:cubicBezTo>
                <a:cubicBezTo>
                  <a:pt x="441993" y="1011101"/>
                  <a:pt x="315719" y="1276713"/>
                  <a:pt x="209039" y="1522730"/>
                </a:cubicBezTo>
                <a:cubicBezTo>
                  <a:pt x="102359" y="1768747"/>
                  <a:pt x="-2144" y="1990816"/>
                  <a:pt x="33" y="2254250"/>
                </a:cubicBezTo>
                <a:cubicBezTo>
                  <a:pt x="2210" y="2517684"/>
                  <a:pt x="106713" y="2898684"/>
                  <a:pt x="222102" y="3103336"/>
                </a:cubicBezTo>
                <a:cubicBezTo>
                  <a:pt x="337491" y="3307988"/>
                  <a:pt x="476828" y="3397251"/>
                  <a:pt x="692365" y="3482159"/>
                </a:cubicBezTo>
                <a:cubicBezTo>
                  <a:pt x="907902" y="3567068"/>
                  <a:pt x="1286725" y="3619319"/>
                  <a:pt x="1515325" y="3612787"/>
                </a:cubicBezTo>
                <a:cubicBezTo>
                  <a:pt x="1743925" y="3606256"/>
                  <a:pt x="1868022" y="3545296"/>
                  <a:pt x="2063965" y="3442970"/>
                </a:cubicBezTo>
                <a:cubicBezTo>
                  <a:pt x="2259908" y="3340644"/>
                  <a:pt x="2551645" y="3109867"/>
                  <a:pt x="2690982" y="2998833"/>
                </a:cubicBezTo>
                <a:cubicBezTo>
                  <a:pt x="2830319" y="2887799"/>
                  <a:pt x="2865153" y="2832282"/>
                  <a:pt x="2899988" y="27767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430382" y="1051950"/>
            <a:ext cx="3287822" cy="2942061"/>
          </a:xfrm>
          <a:custGeom>
            <a:avLst/>
            <a:gdLst>
              <a:gd name="connsiteX0" fmla="*/ 3285309 w 3287822"/>
              <a:gd name="connsiteY0" fmla="*/ 2213764 h 2942061"/>
              <a:gd name="connsiteX1" fmla="*/ 3246121 w 3287822"/>
              <a:gd name="connsiteY1" fmla="*/ 1508370 h 2942061"/>
              <a:gd name="connsiteX2" fmla="*/ 2997927 w 3287822"/>
              <a:gd name="connsiteY2" fmla="*/ 959730 h 2942061"/>
              <a:gd name="connsiteX3" fmla="*/ 2658292 w 3287822"/>
              <a:gd name="connsiteY3" fmla="*/ 554781 h 2942061"/>
              <a:gd name="connsiteX4" fmla="*/ 2201092 w 3287822"/>
              <a:gd name="connsiteY4" fmla="*/ 254336 h 2942061"/>
              <a:gd name="connsiteX5" fmla="*/ 1717767 w 3287822"/>
              <a:gd name="connsiteY5" fmla="*/ 84519 h 2942061"/>
              <a:gd name="connsiteX6" fmla="*/ 1169127 w 3287822"/>
              <a:gd name="connsiteY6" fmla="*/ 6141 h 2942061"/>
              <a:gd name="connsiteX7" fmla="*/ 529047 w 3287822"/>
              <a:gd name="connsiteY7" fmla="*/ 241273 h 2942061"/>
              <a:gd name="connsiteX8" fmla="*/ 189412 w 3287822"/>
              <a:gd name="connsiteY8" fmla="*/ 711536 h 2942061"/>
              <a:gd name="connsiteX9" fmla="*/ 32658 w 3287822"/>
              <a:gd name="connsiteY9" fmla="*/ 1155673 h 2942061"/>
              <a:gd name="connsiteX10" fmla="*/ 19595 w 3287822"/>
              <a:gd name="connsiteY10" fmla="*/ 1599810 h 2942061"/>
              <a:gd name="connsiteX11" fmla="*/ 254727 w 3287822"/>
              <a:gd name="connsiteY11" fmla="*/ 2122324 h 2942061"/>
              <a:gd name="connsiteX12" fmla="*/ 620487 w 3287822"/>
              <a:gd name="connsiteY12" fmla="*/ 2514210 h 2942061"/>
              <a:gd name="connsiteX13" fmla="*/ 1169127 w 3287822"/>
              <a:gd name="connsiteY13" fmla="*/ 2788530 h 2942061"/>
              <a:gd name="connsiteX14" fmla="*/ 1665515 w 3287822"/>
              <a:gd name="connsiteY14" fmla="*/ 2919159 h 2942061"/>
              <a:gd name="connsiteX15" fmla="*/ 2292532 w 3287822"/>
              <a:gd name="connsiteY15" fmla="*/ 2932221 h 2942061"/>
              <a:gd name="connsiteX16" fmla="*/ 2749732 w 3287822"/>
              <a:gd name="connsiteY16" fmla="*/ 2814656 h 2942061"/>
              <a:gd name="connsiteX17" fmla="*/ 3115492 w 3287822"/>
              <a:gd name="connsiteY17" fmla="*/ 2579524 h 2942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7822" h="2942061">
                <a:moveTo>
                  <a:pt x="3285309" y="2213764"/>
                </a:moveTo>
                <a:cubicBezTo>
                  <a:pt x="3289663" y="1965570"/>
                  <a:pt x="3294018" y="1717376"/>
                  <a:pt x="3246121" y="1508370"/>
                </a:cubicBezTo>
                <a:cubicBezTo>
                  <a:pt x="3198224" y="1299364"/>
                  <a:pt x="3095898" y="1118661"/>
                  <a:pt x="2997927" y="959730"/>
                </a:cubicBezTo>
                <a:cubicBezTo>
                  <a:pt x="2899956" y="800799"/>
                  <a:pt x="2791098" y="672347"/>
                  <a:pt x="2658292" y="554781"/>
                </a:cubicBezTo>
                <a:cubicBezTo>
                  <a:pt x="2525486" y="437215"/>
                  <a:pt x="2357846" y="332713"/>
                  <a:pt x="2201092" y="254336"/>
                </a:cubicBezTo>
                <a:cubicBezTo>
                  <a:pt x="2044338" y="175959"/>
                  <a:pt x="1889761" y="125885"/>
                  <a:pt x="1717767" y="84519"/>
                </a:cubicBezTo>
                <a:cubicBezTo>
                  <a:pt x="1545773" y="43153"/>
                  <a:pt x="1367247" y="-19985"/>
                  <a:pt x="1169127" y="6141"/>
                </a:cubicBezTo>
                <a:cubicBezTo>
                  <a:pt x="971007" y="32267"/>
                  <a:pt x="692333" y="123707"/>
                  <a:pt x="529047" y="241273"/>
                </a:cubicBezTo>
                <a:cubicBezTo>
                  <a:pt x="365761" y="358839"/>
                  <a:pt x="272143" y="559136"/>
                  <a:pt x="189412" y="711536"/>
                </a:cubicBezTo>
                <a:cubicBezTo>
                  <a:pt x="106681" y="863936"/>
                  <a:pt x="60961" y="1007627"/>
                  <a:pt x="32658" y="1155673"/>
                </a:cubicBezTo>
                <a:cubicBezTo>
                  <a:pt x="4355" y="1303719"/>
                  <a:pt x="-17417" y="1438701"/>
                  <a:pt x="19595" y="1599810"/>
                </a:cubicBezTo>
                <a:cubicBezTo>
                  <a:pt x="56606" y="1760918"/>
                  <a:pt x="154578" y="1969924"/>
                  <a:pt x="254727" y="2122324"/>
                </a:cubicBezTo>
                <a:cubicBezTo>
                  <a:pt x="354876" y="2274724"/>
                  <a:pt x="468087" y="2403176"/>
                  <a:pt x="620487" y="2514210"/>
                </a:cubicBezTo>
                <a:cubicBezTo>
                  <a:pt x="772887" y="2625244"/>
                  <a:pt x="994956" y="2721039"/>
                  <a:pt x="1169127" y="2788530"/>
                </a:cubicBezTo>
                <a:cubicBezTo>
                  <a:pt x="1343298" y="2856022"/>
                  <a:pt x="1478281" y="2895211"/>
                  <a:pt x="1665515" y="2919159"/>
                </a:cubicBezTo>
                <a:cubicBezTo>
                  <a:pt x="1852749" y="2943108"/>
                  <a:pt x="2111829" y="2949638"/>
                  <a:pt x="2292532" y="2932221"/>
                </a:cubicBezTo>
                <a:cubicBezTo>
                  <a:pt x="2473235" y="2914804"/>
                  <a:pt x="2612572" y="2873439"/>
                  <a:pt x="2749732" y="2814656"/>
                </a:cubicBezTo>
                <a:cubicBezTo>
                  <a:pt x="2886892" y="2755873"/>
                  <a:pt x="3001192" y="2667698"/>
                  <a:pt x="3115492" y="25795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02108" y="779640"/>
            <a:ext cx="3726718" cy="3327590"/>
          </a:xfrm>
          <a:custGeom>
            <a:avLst/>
            <a:gdLst>
              <a:gd name="connsiteX0" fmla="*/ 3687458 w 3726718"/>
              <a:gd name="connsiteY0" fmla="*/ 2459949 h 3327590"/>
              <a:gd name="connsiteX1" fmla="*/ 3700521 w 3726718"/>
              <a:gd name="connsiteY1" fmla="*/ 1872120 h 3327590"/>
              <a:gd name="connsiteX2" fmla="*/ 3387012 w 3726718"/>
              <a:gd name="connsiteY2" fmla="*/ 1114474 h 3327590"/>
              <a:gd name="connsiteX3" fmla="*/ 3034315 w 3726718"/>
              <a:gd name="connsiteY3" fmla="*/ 618086 h 3327590"/>
              <a:gd name="connsiteX4" fmla="*/ 2459549 w 3726718"/>
              <a:gd name="connsiteY4" fmla="*/ 291514 h 3327590"/>
              <a:gd name="connsiteX5" fmla="*/ 1858658 w 3726718"/>
              <a:gd name="connsiteY5" fmla="*/ 30257 h 3327590"/>
              <a:gd name="connsiteX6" fmla="*/ 1283892 w 3726718"/>
              <a:gd name="connsiteY6" fmla="*/ 30257 h 3327590"/>
              <a:gd name="connsiteX7" fmla="*/ 630749 w 3726718"/>
              <a:gd name="connsiteY7" fmla="*/ 252326 h 3327590"/>
              <a:gd name="connsiteX8" fmla="*/ 225801 w 3726718"/>
              <a:gd name="connsiteY8" fmla="*/ 670337 h 3327590"/>
              <a:gd name="connsiteX9" fmla="*/ 29858 w 3726718"/>
              <a:gd name="connsiteY9" fmla="*/ 1192851 h 3327590"/>
              <a:gd name="connsiteX10" fmla="*/ 16795 w 3726718"/>
              <a:gd name="connsiteY10" fmla="*/ 1767617 h 3327590"/>
              <a:gd name="connsiteX11" fmla="*/ 186612 w 3726718"/>
              <a:gd name="connsiteY11" fmla="*/ 2172566 h 3327590"/>
              <a:gd name="connsiteX12" fmla="*/ 552372 w 3726718"/>
              <a:gd name="connsiteY12" fmla="*/ 2642829 h 3327590"/>
              <a:gd name="connsiteX13" fmla="*/ 1166326 w 3726718"/>
              <a:gd name="connsiteY13" fmla="*/ 3008589 h 3327590"/>
              <a:gd name="connsiteX14" fmla="*/ 2119915 w 3726718"/>
              <a:gd name="connsiteY14" fmla="*/ 3309034 h 3327590"/>
              <a:gd name="connsiteX15" fmla="*/ 2694681 w 3726718"/>
              <a:gd name="connsiteY15" fmla="*/ 3269846 h 3327590"/>
              <a:gd name="connsiteX16" fmla="*/ 3243321 w 3726718"/>
              <a:gd name="connsiteY16" fmla="*/ 3060840 h 3327590"/>
              <a:gd name="connsiteX17" fmla="*/ 3504578 w 3726718"/>
              <a:gd name="connsiteY17" fmla="*/ 2864897 h 33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26718" h="3327590">
                <a:moveTo>
                  <a:pt x="3687458" y="2459949"/>
                </a:moveTo>
                <a:cubicBezTo>
                  <a:pt x="3719026" y="2278157"/>
                  <a:pt x="3750595" y="2096366"/>
                  <a:pt x="3700521" y="1872120"/>
                </a:cubicBezTo>
                <a:cubicBezTo>
                  <a:pt x="3650447" y="1647874"/>
                  <a:pt x="3498046" y="1323480"/>
                  <a:pt x="3387012" y="1114474"/>
                </a:cubicBezTo>
                <a:cubicBezTo>
                  <a:pt x="3275978" y="905468"/>
                  <a:pt x="3188892" y="755246"/>
                  <a:pt x="3034315" y="618086"/>
                </a:cubicBezTo>
                <a:cubicBezTo>
                  <a:pt x="2879738" y="480926"/>
                  <a:pt x="2655492" y="389485"/>
                  <a:pt x="2459549" y="291514"/>
                </a:cubicBezTo>
                <a:cubicBezTo>
                  <a:pt x="2263606" y="193543"/>
                  <a:pt x="2054601" y="73800"/>
                  <a:pt x="1858658" y="30257"/>
                </a:cubicBezTo>
                <a:cubicBezTo>
                  <a:pt x="1662715" y="-13286"/>
                  <a:pt x="1488543" y="-6754"/>
                  <a:pt x="1283892" y="30257"/>
                </a:cubicBezTo>
                <a:cubicBezTo>
                  <a:pt x="1079241" y="67268"/>
                  <a:pt x="807097" y="145646"/>
                  <a:pt x="630749" y="252326"/>
                </a:cubicBezTo>
                <a:cubicBezTo>
                  <a:pt x="454401" y="359006"/>
                  <a:pt x="325949" y="513583"/>
                  <a:pt x="225801" y="670337"/>
                </a:cubicBezTo>
                <a:cubicBezTo>
                  <a:pt x="125653" y="827091"/>
                  <a:pt x="64692" y="1009971"/>
                  <a:pt x="29858" y="1192851"/>
                </a:cubicBezTo>
                <a:cubicBezTo>
                  <a:pt x="-4976" y="1375731"/>
                  <a:pt x="-9331" y="1604331"/>
                  <a:pt x="16795" y="1767617"/>
                </a:cubicBezTo>
                <a:cubicBezTo>
                  <a:pt x="42921" y="1930903"/>
                  <a:pt x="97349" y="2026697"/>
                  <a:pt x="186612" y="2172566"/>
                </a:cubicBezTo>
                <a:cubicBezTo>
                  <a:pt x="275875" y="2318435"/>
                  <a:pt x="389086" y="2503492"/>
                  <a:pt x="552372" y="2642829"/>
                </a:cubicBezTo>
                <a:cubicBezTo>
                  <a:pt x="715658" y="2782166"/>
                  <a:pt x="905069" y="2897555"/>
                  <a:pt x="1166326" y="3008589"/>
                </a:cubicBezTo>
                <a:cubicBezTo>
                  <a:pt x="1427583" y="3119623"/>
                  <a:pt x="1865189" y="3265491"/>
                  <a:pt x="2119915" y="3309034"/>
                </a:cubicBezTo>
                <a:cubicBezTo>
                  <a:pt x="2374641" y="3352577"/>
                  <a:pt x="2507447" y="3311212"/>
                  <a:pt x="2694681" y="3269846"/>
                </a:cubicBezTo>
                <a:cubicBezTo>
                  <a:pt x="2881915" y="3228480"/>
                  <a:pt x="3108338" y="3128331"/>
                  <a:pt x="3243321" y="3060840"/>
                </a:cubicBezTo>
                <a:cubicBezTo>
                  <a:pt x="3378304" y="2993349"/>
                  <a:pt x="3441441" y="2929123"/>
                  <a:pt x="3504578" y="28648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888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4658164" y="152400"/>
            <a:ext cx="7788" cy="598391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930000" y="1396854"/>
            <a:ext cx="2282991" cy="3518788"/>
          </a:xfrm>
          <a:custGeom>
            <a:avLst/>
            <a:gdLst>
              <a:gd name="connsiteX0" fmla="*/ 1772629 w 2282991"/>
              <a:gd name="connsiteY0" fmla="*/ 1934175 h 3518788"/>
              <a:gd name="connsiteX1" fmla="*/ 2151451 w 2282991"/>
              <a:gd name="connsiteY1" fmla="*/ 1150403 h 3518788"/>
              <a:gd name="connsiteX2" fmla="*/ 2282080 w 2282991"/>
              <a:gd name="connsiteY2" fmla="*/ 314380 h 3518788"/>
              <a:gd name="connsiteX3" fmla="*/ 2099200 w 2282991"/>
              <a:gd name="connsiteY3" fmla="*/ 872 h 3518788"/>
              <a:gd name="connsiteX4" fmla="*/ 1419931 w 2282991"/>
              <a:gd name="connsiteY4" fmla="*/ 392757 h 3518788"/>
              <a:gd name="connsiteX5" fmla="*/ 401029 w 2282991"/>
              <a:gd name="connsiteY5" fmla="*/ 2012552 h 3518788"/>
              <a:gd name="connsiteX6" fmla="*/ 22206 w 2282991"/>
              <a:gd name="connsiteY6" fmla="*/ 3109832 h 3518788"/>
              <a:gd name="connsiteX7" fmla="*/ 74457 w 2282991"/>
              <a:gd name="connsiteY7" fmla="*/ 3410277 h 3518788"/>
              <a:gd name="connsiteX8" fmla="*/ 322651 w 2282991"/>
              <a:gd name="connsiteY8" fmla="*/ 3501717 h 3518788"/>
              <a:gd name="connsiteX9" fmla="*/ 936606 w 2282991"/>
              <a:gd name="connsiteY9" fmla="*/ 3096769 h 3518788"/>
              <a:gd name="connsiteX10" fmla="*/ 1237051 w 2282991"/>
              <a:gd name="connsiteY10" fmla="*/ 2770197 h 3518788"/>
              <a:gd name="connsiteX11" fmla="*/ 1563623 w 2282991"/>
              <a:gd name="connsiteY11" fmla="*/ 2273809 h 3518788"/>
              <a:gd name="connsiteX12" fmla="*/ 1602811 w 2282991"/>
              <a:gd name="connsiteY12" fmla="*/ 2234620 h 351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991" h="3518788">
                <a:moveTo>
                  <a:pt x="1772629" y="1934175"/>
                </a:moveTo>
                <a:cubicBezTo>
                  <a:pt x="1919586" y="1677272"/>
                  <a:pt x="2066543" y="1420369"/>
                  <a:pt x="2151451" y="1150403"/>
                </a:cubicBezTo>
                <a:cubicBezTo>
                  <a:pt x="2236359" y="880437"/>
                  <a:pt x="2290789" y="505968"/>
                  <a:pt x="2282080" y="314380"/>
                </a:cubicBezTo>
                <a:cubicBezTo>
                  <a:pt x="2273372" y="122791"/>
                  <a:pt x="2242892" y="-12191"/>
                  <a:pt x="2099200" y="872"/>
                </a:cubicBezTo>
                <a:cubicBezTo>
                  <a:pt x="1955509" y="13935"/>
                  <a:pt x="1702959" y="57477"/>
                  <a:pt x="1419931" y="392757"/>
                </a:cubicBezTo>
                <a:cubicBezTo>
                  <a:pt x="1136903" y="728037"/>
                  <a:pt x="633983" y="1559706"/>
                  <a:pt x="401029" y="2012552"/>
                </a:cubicBezTo>
                <a:cubicBezTo>
                  <a:pt x="168075" y="2465398"/>
                  <a:pt x="76635" y="2876878"/>
                  <a:pt x="22206" y="3109832"/>
                </a:cubicBezTo>
                <a:cubicBezTo>
                  <a:pt x="-32223" y="3342786"/>
                  <a:pt x="24383" y="3344963"/>
                  <a:pt x="74457" y="3410277"/>
                </a:cubicBezTo>
                <a:cubicBezTo>
                  <a:pt x="124531" y="3475591"/>
                  <a:pt x="178960" y="3553968"/>
                  <a:pt x="322651" y="3501717"/>
                </a:cubicBezTo>
                <a:cubicBezTo>
                  <a:pt x="466342" y="3449466"/>
                  <a:pt x="784206" y="3218689"/>
                  <a:pt x="936606" y="3096769"/>
                </a:cubicBezTo>
                <a:cubicBezTo>
                  <a:pt x="1089006" y="2974849"/>
                  <a:pt x="1132548" y="2907357"/>
                  <a:pt x="1237051" y="2770197"/>
                </a:cubicBezTo>
                <a:cubicBezTo>
                  <a:pt x="1341554" y="2633037"/>
                  <a:pt x="1502663" y="2363072"/>
                  <a:pt x="1563623" y="2273809"/>
                </a:cubicBezTo>
                <a:cubicBezTo>
                  <a:pt x="1624583" y="2184546"/>
                  <a:pt x="1613697" y="2209583"/>
                  <a:pt x="1602811" y="223462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606698" y="828584"/>
            <a:ext cx="3253940" cy="3613335"/>
          </a:xfrm>
          <a:custGeom>
            <a:avLst/>
            <a:gdLst>
              <a:gd name="connsiteX0" fmla="*/ 3108993 w 3253940"/>
              <a:gd name="connsiteY0" fmla="*/ 2450193 h 3613335"/>
              <a:gd name="connsiteX1" fmla="*/ 3239622 w 3253940"/>
              <a:gd name="connsiteY1" fmla="*/ 1418227 h 3613335"/>
              <a:gd name="connsiteX2" fmla="*/ 2808548 w 3253940"/>
              <a:gd name="connsiteY2" fmla="*/ 386262 h 3613335"/>
              <a:gd name="connsiteX3" fmla="*/ 2077028 w 3253940"/>
              <a:gd name="connsiteY3" fmla="*/ 20502 h 3613335"/>
              <a:gd name="connsiteX4" fmla="*/ 1397759 w 3253940"/>
              <a:gd name="connsiteY4" fmla="*/ 125005 h 3613335"/>
              <a:gd name="connsiteX5" fmla="*/ 640113 w 3253940"/>
              <a:gd name="connsiteY5" fmla="*/ 778147 h 3613335"/>
              <a:gd name="connsiteX6" fmla="*/ 209039 w 3253940"/>
              <a:gd name="connsiteY6" fmla="*/ 1522730 h 3613335"/>
              <a:gd name="connsiteX7" fmla="*/ 33 w 3253940"/>
              <a:gd name="connsiteY7" fmla="*/ 2254250 h 3613335"/>
              <a:gd name="connsiteX8" fmla="*/ 222102 w 3253940"/>
              <a:gd name="connsiteY8" fmla="*/ 3103336 h 3613335"/>
              <a:gd name="connsiteX9" fmla="*/ 692365 w 3253940"/>
              <a:gd name="connsiteY9" fmla="*/ 3482159 h 3613335"/>
              <a:gd name="connsiteX10" fmla="*/ 1515325 w 3253940"/>
              <a:gd name="connsiteY10" fmla="*/ 3612787 h 3613335"/>
              <a:gd name="connsiteX11" fmla="*/ 2063965 w 3253940"/>
              <a:gd name="connsiteY11" fmla="*/ 3442970 h 3613335"/>
              <a:gd name="connsiteX12" fmla="*/ 2690982 w 3253940"/>
              <a:gd name="connsiteY12" fmla="*/ 2998833 h 3613335"/>
              <a:gd name="connsiteX13" fmla="*/ 2899988 w 3253940"/>
              <a:gd name="connsiteY13" fmla="*/ 2776765 h 361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3940" h="3613335">
                <a:moveTo>
                  <a:pt x="3108993" y="2450193"/>
                </a:moveTo>
                <a:cubicBezTo>
                  <a:pt x="3199344" y="2106204"/>
                  <a:pt x="3289696" y="1762215"/>
                  <a:pt x="3239622" y="1418227"/>
                </a:cubicBezTo>
                <a:cubicBezTo>
                  <a:pt x="3189548" y="1074239"/>
                  <a:pt x="3002314" y="619216"/>
                  <a:pt x="2808548" y="386262"/>
                </a:cubicBezTo>
                <a:cubicBezTo>
                  <a:pt x="2614782" y="153308"/>
                  <a:pt x="2312159" y="64045"/>
                  <a:pt x="2077028" y="20502"/>
                </a:cubicBezTo>
                <a:cubicBezTo>
                  <a:pt x="1841896" y="-23041"/>
                  <a:pt x="1637245" y="-1269"/>
                  <a:pt x="1397759" y="125005"/>
                </a:cubicBezTo>
                <a:cubicBezTo>
                  <a:pt x="1158273" y="251279"/>
                  <a:pt x="838233" y="545193"/>
                  <a:pt x="640113" y="778147"/>
                </a:cubicBezTo>
                <a:cubicBezTo>
                  <a:pt x="441993" y="1011101"/>
                  <a:pt x="315719" y="1276713"/>
                  <a:pt x="209039" y="1522730"/>
                </a:cubicBezTo>
                <a:cubicBezTo>
                  <a:pt x="102359" y="1768747"/>
                  <a:pt x="-2144" y="1990816"/>
                  <a:pt x="33" y="2254250"/>
                </a:cubicBezTo>
                <a:cubicBezTo>
                  <a:pt x="2210" y="2517684"/>
                  <a:pt x="106713" y="2898684"/>
                  <a:pt x="222102" y="3103336"/>
                </a:cubicBezTo>
                <a:cubicBezTo>
                  <a:pt x="337491" y="3307988"/>
                  <a:pt x="476828" y="3397251"/>
                  <a:pt x="692365" y="3482159"/>
                </a:cubicBezTo>
                <a:cubicBezTo>
                  <a:pt x="907902" y="3567068"/>
                  <a:pt x="1286725" y="3619319"/>
                  <a:pt x="1515325" y="3612787"/>
                </a:cubicBezTo>
                <a:cubicBezTo>
                  <a:pt x="1743925" y="3606256"/>
                  <a:pt x="1868022" y="3545296"/>
                  <a:pt x="2063965" y="3442970"/>
                </a:cubicBezTo>
                <a:cubicBezTo>
                  <a:pt x="2259908" y="3340644"/>
                  <a:pt x="2551645" y="3109867"/>
                  <a:pt x="2690982" y="2998833"/>
                </a:cubicBezTo>
                <a:cubicBezTo>
                  <a:pt x="2830319" y="2887799"/>
                  <a:pt x="2865153" y="2832282"/>
                  <a:pt x="2899988" y="27767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430382" y="1051950"/>
            <a:ext cx="3287822" cy="2942061"/>
          </a:xfrm>
          <a:custGeom>
            <a:avLst/>
            <a:gdLst>
              <a:gd name="connsiteX0" fmla="*/ 3285309 w 3287822"/>
              <a:gd name="connsiteY0" fmla="*/ 2213764 h 2942061"/>
              <a:gd name="connsiteX1" fmla="*/ 3246121 w 3287822"/>
              <a:gd name="connsiteY1" fmla="*/ 1508370 h 2942061"/>
              <a:gd name="connsiteX2" fmla="*/ 2997927 w 3287822"/>
              <a:gd name="connsiteY2" fmla="*/ 959730 h 2942061"/>
              <a:gd name="connsiteX3" fmla="*/ 2658292 w 3287822"/>
              <a:gd name="connsiteY3" fmla="*/ 554781 h 2942061"/>
              <a:gd name="connsiteX4" fmla="*/ 2201092 w 3287822"/>
              <a:gd name="connsiteY4" fmla="*/ 254336 h 2942061"/>
              <a:gd name="connsiteX5" fmla="*/ 1717767 w 3287822"/>
              <a:gd name="connsiteY5" fmla="*/ 84519 h 2942061"/>
              <a:gd name="connsiteX6" fmla="*/ 1169127 w 3287822"/>
              <a:gd name="connsiteY6" fmla="*/ 6141 h 2942061"/>
              <a:gd name="connsiteX7" fmla="*/ 529047 w 3287822"/>
              <a:gd name="connsiteY7" fmla="*/ 241273 h 2942061"/>
              <a:gd name="connsiteX8" fmla="*/ 189412 w 3287822"/>
              <a:gd name="connsiteY8" fmla="*/ 711536 h 2942061"/>
              <a:gd name="connsiteX9" fmla="*/ 32658 w 3287822"/>
              <a:gd name="connsiteY9" fmla="*/ 1155673 h 2942061"/>
              <a:gd name="connsiteX10" fmla="*/ 19595 w 3287822"/>
              <a:gd name="connsiteY10" fmla="*/ 1599810 h 2942061"/>
              <a:gd name="connsiteX11" fmla="*/ 254727 w 3287822"/>
              <a:gd name="connsiteY11" fmla="*/ 2122324 h 2942061"/>
              <a:gd name="connsiteX12" fmla="*/ 620487 w 3287822"/>
              <a:gd name="connsiteY12" fmla="*/ 2514210 h 2942061"/>
              <a:gd name="connsiteX13" fmla="*/ 1169127 w 3287822"/>
              <a:gd name="connsiteY13" fmla="*/ 2788530 h 2942061"/>
              <a:gd name="connsiteX14" fmla="*/ 1665515 w 3287822"/>
              <a:gd name="connsiteY14" fmla="*/ 2919159 h 2942061"/>
              <a:gd name="connsiteX15" fmla="*/ 2292532 w 3287822"/>
              <a:gd name="connsiteY15" fmla="*/ 2932221 h 2942061"/>
              <a:gd name="connsiteX16" fmla="*/ 2749732 w 3287822"/>
              <a:gd name="connsiteY16" fmla="*/ 2814656 h 2942061"/>
              <a:gd name="connsiteX17" fmla="*/ 3115492 w 3287822"/>
              <a:gd name="connsiteY17" fmla="*/ 2579524 h 2942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7822" h="2942061">
                <a:moveTo>
                  <a:pt x="3285309" y="2213764"/>
                </a:moveTo>
                <a:cubicBezTo>
                  <a:pt x="3289663" y="1965570"/>
                  <a:pt x="3294018" y="1717376"/>
                  <a:pt x="3246121" y="1508370"/>
                </a:cubicBezTo>
                <a:cubicBezTo>
                  <a:pt x="3198224" y="1299364"/>
                  <a:pt x="3095898" y="1118661"/>
                  <a:pt x="2997927" y="959730"/>
                </a:cubicBezTo>
                <a:cubicBezTo>
                  <a:pt x="2899956" y="800799"/>
                  <a:pt x="2791098" y="672347"/>
                  <a:pt x="2658292" y="554781"/>
                </a:cubicBezTo>
                <a:cubicBezTo>
                  <a:pt x="2525486" y="437215"/>
                  <a:pt x="2357846" y="332713"/>
                  <a:pt x="2201092" y="254336"/>
                </a:cubicBezTo>
                <a:cubicBezTo>
                  <a:pt x="2044338" y="175959"/>
                  <a:pt x="1889761" y="125885"/>
                  <a:pt x="1717767" y="84519"/>
                </a:cubicBezTo>
                <a:cubicBezTo>
                  <a:pt x="1545773" y="43153"/>
                  <a:pt x="1367247" y="-19985"/>
                  <a:pt x="1169127" y="6141"/>
                </a:cubicBezTo>
                <a:cubicBezTo>
                  <a:pt x="971007" y="32267"/>
                  <a:pt x="692333" y="123707"/>
                  <a:pt x="529047" y="241273"/>
                </a:cubicBezTo>
                <a:cubicBezTo>
                  <a:pt x="365761" y="358839"/>
                  <a:pt x="272143" y="559136"/>
                  <a:pt x="189412" y="711536"/>
                </a:cubicBezTo>
                <a:cubicBezTo>
                  <a:pt x="106681" y="863936"/>
                  <a:pt x="60961" y="1007627"/>
                  <a:pt x="32658" y="1155673"/>
                </a:cubicBezTo>
                <a:cubicBezTo>
                  <a:pt x="4355" y="1303719"/>
                  <a:pt x="-17417" y="1438701"/>
                  <a:pt x="19595" y="1599810"/>
                </a:cubicBezTo>
                <a:cubicBezTo>
                  <a:pt x="56606" y="1760918"/>
                  <a:pt x="154578" y="1969924"/>
                  <a:pt x="254727" y="2122324"/>
                </a:cubicBezTo>
                <a:cubicBezTo>
                  <a:pt x="354876" y="2274724"/>
                  <a:pt x="468087" y="2403176"/>
                  <a:pt x="620487" y="2514210"/>
                </a:cubicBezTo>
                <a:cubicBezTo>
                  <a:pt x="772887" y="2625244"/>
                  <a:pt x="994956" y="2721039"/>
                  <a:pt x="1169127" y="2788530"/>
                </a:cubicBezTo>
                <a:cubicBezTo>
                  <a:pt x="1343298" y="2856022"/>
                  <a:pt x="1478281" y="2895211"/>
                  <a:pt x="1665515" y="2919159"/>
                </a:cubicBezTo>
                <a:cubicBezTo>
                  <a:pt x="1852749" y="2943108"/>
                  <a:pt x="2111829" y="2949638"/>
                  <a:pt x="2292532" y="2932221"/>
                </a:cubicBezTo>
                <a:cubicBezTo>
                  <a:pt x="2473235" y="2914804"/>
                  <a:pt x="2612572" y="2873439"/>
                  <a:pt x="2749732" y="2814656"/>
                </a:cubicBezTo>
                <a:cubicBezTo>
                  <a:pt x="2886892" y="2755873"/>
                  <a:pt x="3001192" y="2667698"/>
                  <a:pt x="3115492" y="25795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02108" y="779640"/>
            <a:ext cx="3726718" cy="3327590"/>
          </a:xfrm>
          <a:custGeom>
            <a:avLst/>
            <a:gdLst>
              <a:gd name="connsiteX0" fmla="*/ 3687458 w 3726718"/>
              <a:gd name="connsiteY0" fmla="*/ 2459949 h 3327590"/>
              <a:gd name="connsiteX1" fmla="*/ 3700521 w 3726718"/>
              <a:gd name="connsiteY1" fmla="*/ 1872120 h 3327590"/>
              <a:gd name="connsiteX2" fmla="*/ 3387012 w 3726718"/>
              <a:gd name="connsiteY2" fmla="*/ 1114474 h 3327590"/>
              <a:gd name="connsiteX3" fmla="*/ 3034315 w 3726718"/>
              <a:gd name="connsiteY3" fmla="*/ 618086 h 3327590"/>
              <a:gd name="connsiteX4" fmla="*/ 2459549 w 3726718"/>
              <a:gd name="connsiteY4" fmla="*/ 291514 h 3327590"/>
              <a:gd name="connsiteX5" fmla="*/ 1858658 w 3726718"/>
              <a:gd name="connsiteY5" fmla="*/ 30257 h 3327590"/>
              <a:gd name="connsiteX6" fmla="*/ 1283892 w 3726718"/>
              <a:gd name="connsiteY6" fmla="*/ 30257 h 3327590"/>
              <a:gd name="connsiteX7" fmla="*/ 630749 w 3726718"/>
              <a:gd name="connsiteY7" fmla="*/ 252326 h 3327590"/>
              <a:gd name="connsiteX8" fmla="*/ 225801 w 3726718"/>
              <a:gd name="connsiteY8" fmla="*/ 670337 h 3327590"/>
              <a:gd name="connsiteX9" fmla="*/ 29858 w 3726718"/>
              <a:gd name="connsiteY9" fmla="*/ 1192851 h 3327590"/>
              <a:gd name="connsiteX10" fmla="*/ 16795 w 3726718"/>
              <a:gd name="connsiteY10" fmla="*/ 1767617 h 3327590"/>
              <a:gd name="connsiteX11" fmla="*/ 186612 w 3726718"/>
              <a:gd name="connsiteY11" fmla="*/ 2172566 h 3327590"/>
              <a:gd name="connsiteX12" fmla="*/ 552372 w 3726718"/>
              <a:gd name="connsiteY12" fmla="*/ 2642829 h 3327590"/>
              <a:gd name="connsiteX13" fmla="*/ 1166326 w 3726718"/>
              <a:gd name="connsiteY13" fmla="*/ 3008589 h 3327590"/>
              <a:gd name="connsiteX14" fmla="*/ 2119915 w 3726718"/>
              <a:gd name="connsiteY14" fmla="*/ 3309034 h 3327590"/>
              <a:gd name="connsiteX15" fmla="*/ 2694681 w 3726718"/>
              <a:gd name="connsiteY15" fmla="*/ 3269846 h 3327590"/>
              <a:gd name="connsiteX16" fmla="*/ 3243321 w 3726718"/>
              <a:gd name="connsiteY16" fmla="*/ 3060840 h 3327590"/>
              <a:gd name="connsiteX17" fmla="*/ 3504578 w 3726718"/>
              <a:gd name="connsiteY17" fmla="*/ 2864897 h 33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26718" h="3327590">
                <a:moveTo>
                  <a:pt x="3687458" y="2459949"/>
                </a:moveTo>
                <a:cubicBezTo>
                  <a:pt x="3719026" y="2278157"/>
                  <a:pt x="3750595" y="2096366"/>
                  <a:pt x="3700521" y="1872120"/>
                </a:cubicBezTo>
                <a:cubicBezTo>
                  <a:pt x="3650447" y="1647874"/>
                  <a:pt x="3498046" y="1323480"/>
                  <a:pt x="3387012" y="1114474"/>
                </a:cubicBezTo>
                <a:cubicBezTo>
                  <a:pt x="3275978" y="905468"/>
                  <a:pt x="3188892" y="755246"/>
                  <a:pt x="3034315" y="618086"/>
                </a:cubicBezTo>
                <a:cubicBezTo>
                  <a:pt x="2879738" y="480926"/>
                  <a:pt x="2655492" y="389485"/>
                  <a:pt x="2459549" y="291514"/>
                </a:cubicBezTo>
                <a:cubicBezTo>
                  <a:pt x="2263606" y="193543"/>
                  <a:pt x="2054601" y="73800"/>
                  <a:pt x="1858658" y="30257"/>
                </a:cubicBezTo>
                <a:cubicBezTo>
                  <a:pt x="1662715" y="-13286"/>
                  <a:pt x="1488543" y="-6754"/>
                  <a:pt x="1283892" y="30257"/>
                </a:cubicBezTo>
                <a:cubicBezTo>
                  <a:pt x="1079241" y="67268"/>
                  <a:pt x="807097" y="145646"/>
                  <a:pt x="630749" y="252326"/>
                </a:cubicBezTo>
                <a:cubicBezTo>
                  <a:pt x="454401" y="359006"/>
                  <a:pt x="325949" y="513583"/>
                  <a:pt x="225801" y="670337"/>
                </a:cubicBezTo>
                <a:cubicBezTo>
                  <a:pt x="125653" y="827091"/>
                  <a:pt x="64692" y="1009971"/>
                  <a:pt x="29858" y="1192851"/>
                </a:cubicBezTo>
                <a:cubicBezTo>
                  <a:pt x="-4976" y="1375731"/>
                  <a:pt x="-9331" y="1604331"/>
                  <a:pt x="16795" y="1767617"/>
                </a:cubicBezTo>
                <a:cubicBezTo>
                  <a:pt x="42921" y="1930903"/>
                  <a:pt x="97349" y="2026697"/>
                  <a:pt x="186612" y="2172566"/>
                </a:cubicBezTo>
                <a:cubicBezTo>
                  <a:pt x="275875" y="2318435"/>
                  <a:pt x="389086" y="2503492"/>
                  <a:pt x="552372" y="2642829"/>
                </a:cubicBezTo>
                <a:cubicBezTo>
                  <a:pt x="715658" y="2782166"/>
                  <a:pt x="905069" y="2897555"/>
                  <a:pt x="1166326" y="3008589"/>
                </a:cubicBezTo>
                <a:cubicBezTo>
                  <a:pt x="1427583" y="3119623"/>
                  <a:pt x="1865189" y="3265491"/>
                  <a:pt x="2119915" y="3309034"/>
                </a:cubicBezTo>
                <a:cubicBezTo>
                  <a:pt x="2374641" y="3352577"/>
                  <a:pt x="2507447" y="3311212"/>
                  <a:pt x="2694681" y="3269846"/>
                </a:cubicBezTo>
                <a:cubicBezTo>
                  <a:pt x="2881915" y="3228480"/>
                  <a:pt x="3108338" y="3128331"/>
                  <a:pt x="3243321" y="3060840"/>
                </a:cubicBezTo>
                <a:cubicBezTo>
                  <a:pt x="3378304" y="2993349"/>
                  <a:pt x="3441441" y="2929123"/>
                  <a:pt x="3504578" y="28648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29564" y="3200400"/>
            <a:ext cx="457200" cy="457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flipH="1" flipV="1">
            <a:off x="4114800" y="1967612"/>
            <a:ext cx="2282991" cy="3518788"/>
          </a:xfrm>
          <a:custGeom>
            <a:avLst/>
            <a:gdLst>
              <a:gd name="connsiteX0" fmla="*/ 1772629 w 2282991"/>
              <a:gd name="connsiteY0" fmla="*/ 1934175 h 3518788"/>
              <a:gd name="connsiteX1" fmla="*/ 2151451 w 2282991"/>
              <a:gd name="connsiteY1" fmla="*/ 1150403 h 3518788"/>
              <a:gd name="connsiteX2" fmla="*/ 2282080 w 2282991"/>
              <a:gd name="connsiteY2" fmla="*/ 314380 h 3518788"/>
              <a:gd name="connsiteX3" fmla="*/ 2099200 w 2282991"/>
              <a:gd name="connsiteY3" fmla="*/ 872 h 3518788"/>
              <a:gd name="connsiteX4" fmla="*/ 1419931 w 2282991"/>
              <a:gd name="connsiteY4" fmla="*/ 392757 h 3518788"/>
              <a:gd name="connsiteX5" fmla="*/ 401029 w 2282991"/>
              <a:gd name="connsiteY5" fmla="*/ 2012552 h 3518788"/>
              <a:gd name="connsiteX6" fmla="*/ 22206 w 2282991"/>
              <a:gd name="connsiteY6" fmla="*/ 3109832 h 3518788"/>
              <a:gd name="connsiteX7" fmla="*/ 74457 w 2282991"/>
              <a:gd name="connsiteY7" fmla="*/ 3410277 h 3518788"/>
              <a:gd name="connsiteX8" fmla="*/ 322651 w 2282991"/>
              <a:gd name="connsiteY8" fmla="*/ 3501717 h 3518788"/>
              <a:gd name="connsiteX9" fmla="*/ 936606 w 2282991"/>
              <a:gd name="connsiteY9" fmla="*/ 3096769 h 3518788"/>
              <a:gd name="connsiteX10" fmla="*/ 1237051 w 2282991"/>
              <a:gd name="connsiteY10" fmla="*/ 2770197 h 3518788"/>
              <a:gd name="connsiteX11" fmla="*/ 1563623 w 2282991"/>
              <a:gd name="connsiteY11" fmla="*/ 2273809 h 3518788"/>
              <a:gd name="connsiteX12" fmla="*/ 1602811 w 2282991"/>
              <a:gd name="connsiteY12" fmla="*/ 2234620 h 351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991" h="3518788">
                <a:moveTo>
                  <a:pt x="1772629" y="1934175"/>
                </a:moveTo>
                <a:cubicBezTo>
                  <a:pt x="1919586" y="1677272"/>
                  <a:pt x="2066543" y="1420369"/>
                  <a:pt x="2151451" y="1150403"/>
                </a:cubicBezTo>
                <a:cubicBezTo>
                  <a:pt x="2236359" y="880437"/>
                  <a:pt x="2290789" y="505968"/>
                  <a:pt x="2282080" y="314380"/>
                </a:cubicBezTo>
                <a:cubicBezTo>
                  <a:pt x="2273372" y="122791"/>
                  <a:pt x="2242892" y="-12191"/>
                  <a:pt x="2099200" y="872"/>
                </a:cubicBezTo>
                <a:cubicBezTo>
                  <a:pt x="1955509" y="13935"/>
                  <a:pt x="1702959" y="57477"/>
                  <a:pt x="1419931" y="392757"/>
                </a:cubicBezTo>
                <a:cubicBezTo>
                  <a:pt x="1136903" y="728037"/>
                  <a:pt x="633983" y="1559706"/>
                  <a:pt x="401029" y="2012552"/>
                </a:cubicBezTo>
                <a:cubicBezTo>
                  <a:pt x="168075" y="2465398"/>
                  <a:pt x="76635" y="2876878"/>
                  <a:pt x="22206" y="3109832"/>
                </a:cubicBezTo>
                <a:cubicBezTo>
                  <a:pt x="-32223" y="3342786"/>
                  <a:pt x="24383" y="3344963"/>
                  <a:pt x="74457" y="3410277"/>
                </a:cubicBezTo>
                <a:cubicBezTo>
                  <a:pt x="124531" y="3475591"/>
                  <a:pt x="178960" y="3553968"/>
                  <a:pt x="322651" y="3501717"/>
                </a:cubicBezTo>
                <a:cubicBezTo>
                  <a:pt x="466342" y="3449466"/>
                  <a:pt x="784206" y="3218689"/>
                  <a:pt x="936606" y="3096769"/>
                </a:cubicBezTo>
                <a:cubicBezTo>
                  <a:pt x="1089006" y="2974849"/>
                  <a:pt x="1132548" y="2907357"/>
                  <a:pt x="1237051" y="2770197"/>
                </a:cubicBezTo>
                <a:cubicBezTo>
                  <a:pt x="1341554" y="2633037"/>
                  <a:pt x="1502663" y="2363072"/>
                  <a:pt x="1563623" y="2273809"/>
                </a:cubicBezTo>
                <a:cubicBezTo>
                  <a:pt x="1624583" y="2184546"/>
                  <a:pt x="1613697" y="2209583"/>
                  <a:pt x="1602811" y="223462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flipH="1" flipV="1">
            <a:off x="4429564" y="2522980"/>
            <a:ext cx="3253940" cy="3613335"/>
          </a:xfrm>
          <a:custGeom>
            <a:avLst/>
            <a:gdLst>
              <a:gd name="connsiteX0" fmla="*/ 3108993 w 3253940"/>
              <a:gd name="connsiteY0" fmla="*/ 2450193 h 3613335"/>
              <a:gd name="connsiteX1" fmla="*/ 3239622 w 3253940"/>
              <a:gd name="connsiteY1" fmla="*/ 1418227 h 3613335"/>
              <a:gd name="connsiteX2" fmla="*/ 2808548 w 3253940"/>
              <a:gd name="connsiteY2" fmla="*/ 386262 h 3613335"/>
              <a:gd name="connsiteX3" fmla="*/ 2077028 w 3253940"/>
              <a:gd name="connsiteY3" fmla="*/ 20502 h 3613335"/>
              <a:gd name="connsiteX4" fmla="*/ 1397759 w 3253940"/>
              <a:gd name="connsiteY4" fmla="*/ 125005 h 3613335"/>
              <a:gd name="connsiteX5" fmla="*/ 640113 w 3253940"/>
              <a:gd name="connsiteY5" fmla="*/ 778147 h 3613335"/>
              <a:gd name="connsiteX6" fmla="*/ 209039 w 3253940"/>
              <a:gd name="connsiteY6" fmla="*/ 1522730 h 3613335"/>
              <a:gd name="connsiteX7" fmla="*/ 33 w 3253940"/>
              <a:gd name="connsiteY7" fmla="*/ 2254250 h 3613335"/>
              <a:gd name="connsiteX8" fmla="*/ 222102 w 3253940"/>
              <a:gd name="connsiteY8" fmla="*/ 3103336 h 3613335"/>
              <a:gd name="connsiteX9" fmla="*/ 692365 w 3253940"/>
              <a:gd name="connsiteY9" fmla="*/ 3482159 h 3613335"/>
              <a:gd name="connsiteX10" fmla="*/ 1515325 w 3253940"/>
              <a:gd name="connsiteY10" fmla="*/ 3612787 h 3613335"/>
              <a:gd name="connsiteX11" fmla="*/ 2063965 w 3253940"/>
              <a:gd name="connsiteY11" fmla="*/ 3442970 h 3613335"/>
              <a:gd name="connsiteX12" fmla="*/ 2690982 w 3253940"/>
              <a:gd name="connsiteY12" fmla="*/ 2998833 h 3613335"/>
              <a:gd name="connsiteX13" fmla="*/ 2899988 w 3253940"/>
              <a:gd name="connsiteY13" fmla="*/ 2776765 h 361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3940" h="3613335">
                <a:moveTo>
                  <a:pt x="3108993" y="2450193"/>
                </a:moveTo>
                <a:cubicBezTo>
                  <a:pt x="3199344" y="2106204"/>
                  <a:pt x="3289696" y="1762215"/>
                  <a:pt x="3239622" y="1418227"/>
                </a:cubicBezTo>
                <a:cubicBezTo>
                  <a:pt x="3189548" y="1074239"/>
                  <a:pt x="3002314" y="619216"/>
                  <a:pt x="2808548" y="386262"/>
                </a:cubicBezTo>
                <a:cubicBezTo>
                  <a:pt x="2614782" y="153308"/>
                  <a:pt x="2312159" y="64045"/>
                  <a:pt x="2077028" y="20502"/>
                </a:cubicBezTo>
                <a:cubicBezTo>
                  <a:pt x="1841896" y="-23041"/>
                  <a:pt x="1637245" y="-1269"/>
                  <a:pt x="1397759" y="125005"/>
                </a:cubicBezTo>
                <a:cubicBezTo>
                  <a:pt x="1158273" y="251279"/>
                  <a:pt x="838233" y="545193"/>
                  <a:pt x="640113" y="778147"/>
                </a:cubicBezTo>
                <a:cubicBezTo>
                  <a:pt x="441993" y="1011101"/>
                  <a:pt x="315719" y="1276713"/>
                  <a:pt x="209039" y="1522730"/>
                </a:cubicBezTo>
                <a:cubicBezTo>
                  <a:pt x="102359" y="1768747"/>
                  <a:pt x="-2144" y="1990816"/>
                  <a:pt x="33" y="2254250"/>
                </a:cubicBezTo>
                <a:cubicBezTo>
                  <a:pt x="2210" y="2517684"/>
                  <a:pt x="106713" y="2898684"/>
                  <a:pt x="222102" y="3103336"/>
                </a:cubicBezTo>
                <a:cubicBezTo>
                  <a:pt x="337491" y="3307988"/>
                  <a:pt x="476828" y="3397251"/>
                  <a:pt x="692365" y="3482159"/>
                </a:cubicBezTo>
                <a:cubicBezTo>
                  <a:pt x="907902" y="3567068"/>
                  <a:pt x="1286725" y="3619319"/>
                  <a:pt x="1515325" y="3612787"/>
                </a:cubicBezTo>
                <a:cubicBezTo>
                  <a:pt x="1743925" y="3606256"/>
                  <a:pt x="1868022" y="3545296"/>
                  <a:pt x="2063965" y="3442970"/>
                </a:cubicBezTo>
                <a:cubicBezTo>
                  <a:pt x="2259908" y="3340644"/>
                  <a:pt x="2551645" y="3109867"/>
                  <a:pt x="2690982" y="2998833"/>
                </a:cubicBezTo>
                <a:cubicBezTo>
                  <a:pt x="2830319" y="2887799"/>
                  <a:pt x="2865153" y="2832282"/>
                  <a:pt x="2899988" y="27767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flipH="1" flipV="1">
            <a:off x="4593758" y="2935964"/>
            <a:ext cx="3287822" cy="2942061"/>
          </a:xfrm>
          <a:custGeom>
            <a:avLst/>
            <a:gdLst>
              <a:gd name="connsiteX0" fmla="*/ 3285309 w 3287822"/>
              <a:gd name="connsiteY0" fmla="*/ 2213764 h 2942061"/>
              <a:gd name="connsiteX1" fmla="*/ 3246121 w 3287822"/>
              <a:gd name="connsiteY1" fmla="*/ 1508370 h 2942061"/>
              <a:gd name="connsiteX2" fmla="*/ 2997927 w 3287822"/>
              <a:gd name="connsiteY2" fmla="*/ 959730 h 2942061"/>
              <a:gd name="connsiteX3" fmla="*/ 2658292 w 3287822"/>
              <a:gd name="connsiteY3" fmla="*/ 554781 h 2942061"/>
              <a:gd name="connsiteX4" fmla="*/ 2201092 w 3287822"/>
              <a:gd name="connsiteY4" fmla="*/ 254336 h 2942061"/>
              <a:gd name="connsiteX5" fmla="*/ 1717767 w 3287822"/>
              <a:gd name="connsiteY5" fmla="*/ 84519 h 2942061"/>
              <a:gd name="connsiteX6" fmla="*/ 1169127 w 3287822"/>
              <a:gd name="connsiteY6" fmla="*/ 6141 h 2942061"/>
              <a:gd name="connsiteX7" fmla="*/ 529047 w 3287822"/>
              <a:gd name="connsiteY7" fmla="*/ 241273 h 2942061"/>
              <a:gd name="connsiteX8" fmla="*/ 189412 w 3287822"/>
              <a:gd name="connsiteY8" fmla="*/ 711536 h 2942061"/>
              <a:gd name="connsiteX9" fmla="*/ 32658 w 3287822"/>
              <a:gd name="connsiteY9" fmla="*/ 1155673 h 2942061"/>
              <a:gd name="connsiteX10" fmla="*/ 19595 w 3287822"/>
              <a:gd name="connsiteY10" fmla="*/ 1599810 h 2942061"/>
              <a:gd name="connsiteX11" fmla="*/ 254727 w 3287822"/>
              <a:gd name="connsiteY11" fmla="*/ 2122324 h 2942061"/>
              <a:gd name="connsiteX12" fmla="*/ 620487 w 3287822"/>
              <a:gd name="connsiteY12" fmla="*/ 2514210 h 2942061"/>
              <a:gd name="connsiteX13" fmla="*/ 1169127 w 3287822"/>
              <a:gd name="connsiteY13" fmla="*/ 2788530 h 2942061"/>
              <a:gd name="connsiteX14" fmla="*/ 1665515 w 3287822"/>
              <a:gd name="connsiteY14" fmla="*/ 2919159 h 2942061"/>
              <a:gd name="connsiteX15" fmla="*/ 2292532 w 3287822"/>
              <a:gd name="connsiteY15" fmla="*/ 2932221 h 2942061"/>
              <a:gd name="connsiteX16" fmla="*/ 2749732 w 3287822"/>
              <a:gd name="connsiteY16" fmla="*/ 2814656 h 2942061"/>
              <a:gd name="connsiteX17" fmla="*/ 3115492 w 3287822"/>
              <a:gd name="connsiteY17" fmla="*/ 2579524 h 2942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7822" h="2942061">
                <a:moveTo>
                  <a:pt x="3285309" y="2213764"/>
                </a:moveTo>
                <a:cubicBezTo>
                  <a:pt x="3289663" y="1965570"/>
                  <a:pt x="3294018" y="1717376"/>
                  <a:pt x="3246121" y="1508370"/>
                </a:cubicBezTo>
                <a:cubicBezTo>
                  <a:pt x="3198224" y="1299364"/>
                  <a:pt x="3095898" y="1118661"/>
                  <a:pt x="2997927" y="959730"/>
                </a:cubicBezTo>
                <a:cubicBezTo>
                  <a:pt x="2899956" y="800799"/>
                  <a:pt x="2791098" y="672347"/>
                  <a:pt x="2658292" y="554781"/>
                </a:cubicBezTo>
                <a:cubicBezTo>
                  <a:pt x="2525486" y="437215"/>
                  <a:pt x="2357846" y="332713"/>
                  <a:pt x="2201092" y="254336"/>
                </a:cubicBezTo>
                <a:cubicBezTo>
                  <a:pt x="2044338" y="175959"/>
                  <a:pt x="1889761" y="125885"/>
                  <a:pt x="1717767" y="84519"/>
                </a:cubicBezTo>
                <a:cubicBezTo>
                  <a:pt x="1545773" y="43153"/>
                  <a:pt x="1367247" y="-19985"/>
                  <a:pt x="1169127" y="6141"/>
                </a:cubicBezTo>
                <a:cubicBezTo>
                  <a:pt x="971007" y="32267"/>
                  <a:pt x="692333" y="123707"/>
                  <a:pt x="529047" y="241273"/>
                </a:cubicBezTo>
                <a:cubicBezTo>
                  <a:pt x="365761" y="358839"/>
                  <a:pt x="272143" y="559136"/>
                  <a:pt x="189412" y="711536"/>
                </a:cubicBezTo>
                <a:cubicBezTo>
                  <a:pt x="106681" y="863936"/>
                  <a:pt x="60961" y="1007627"/>
                  <a:pt x="32658" y="1155673"/>
                </a:cubicBezTo>
                <a:cubicBezTo>
                  <a:pt x="4355" y="1303719"/>
                  <a:pt x="-17417" y="1438701"/>
                  <a:pt x="19595" y="1599810"/>
                </a:cubicBezTo>
                <a:cubicBezTo>
                  <a:pt x="56606" y="1760918"/>
                  <a:pt x="154578" y="1969924"/>
                  <a:pt x="254727" y="2122324"/>
                </a:cubicBezTo>
                <a:cubicBezTo>
                  <a:pt x="354876" y="2274724"/>
                  <a:pt x="468087" y="2403176"/>
                  <a:pt x="620487" y="2514210"/>
                </a:cubicBezTo>
                <a:cubicBezTo>
                  <a:pt x="772887" y="2625244"/>
                  <a:pt x="994956" y="2721039"/>
                  <a:pt x="1169127" y="2788530"/>
                </a:cubicBezTo>
                <a:cubicBezTo>
                  <a:pt x="1343298" y="2856022"/>
                  <a:pt x="1478281" y="2895211"/>
                  <a:pt x="1665515" y="2919159"/>
                </a:cubicBezTo>
                <a:cubicBezTo>
                  <a:pt x="1852749" y="2943108"/>
                  <a:pt x="2111829" y="2949638"/>
                  <a:pt x="2292532" y="2932221"/>
                </a:cubicBezTo>
                <a:cubicBezTo>
                  <a:pt x="2473235" y="2914804"/>
                  <a:pt x="2612572" y="2873439"/>
                  <a:pt x="2749732" y="2814656"/>
                </a:cubicBezTo>
                <a:cubicBezTo>
                  <a:pt x="2886892" y="2755873"/>
                  <a:pt x="3001192" y="2667698"/>
                  <a:pt x="3115492" y="25795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flipH="1" flipV="1">
            <a:off x="4593758" y="2743200"/>
            <a:ext cx="3726718" cy="3327590"/>
          </a:xfrm>
          <a:custGeom>
            <a:avLst/>
            <a:gdLst>
              <a:gd name="connsiteX0" fmla="*/ 3687458 w 3726718"/>
              <a:gd name="connsiteY0" fmla="*/ 2459949 h 3327590"/>
              <a:gd name="connsiteX1" fmla="*/ 3700521 w 3726718"/>
              <a:gd name="connsiteY1" fmla="*/ 1872120 h 3327590"/>
              <a:gd name="connsiteX2" fmla="*/ 3387012 w 3726718"/>
              <a:gd name="connsiteY2" fmla="*/ 1114474 h 3327590"/>
              <a:gd name="connsiteX3" fmla="*/ 3034315 w 3726718"/>
              <a:gd name="connsiteY3" fmla="*/ 618086 h 3327590"/>
              <a:gd name="connsiteX4" fmla="*/ 2459549 w 3726718"/>
              <a:gd name="connsiteY4" fmla="*/ 291514 h 3327590"/>
              <a:gd name="connsiteX5" fmla="*/ 1858658 w 3726718"/>
              <a:gd name="connsiteY5" fmla="*/ 30257 h 3327590"/>
              <a:gd name="connsiteX6" fmla="*/ 1283892 w 3726718"/>
              <a:gd name="connsiteY6" fmla="*/ 30257 h 3327590"/>
              <a:gd name="connsiteX7" fmla="*/ 630749 w 3726718"/>
              <a:gd name="connsiteY7" fmla="*/ 252326 h 3327590"/>
              <a:gd name="connsiteX8" fmla="*/ 225801 w 3726718"/>
              <a:gd name="connsiteY8" fmla="*/ 670337 h 3327590"/>
              <a:gd name="connsiteX9" fmla="*/ 29858 w 3726718"/>
              <a:gd name="connsiteY9" fmla="*/ 1192851 h 3327590"/>
              <a:gd name="connsiteX10" fmla="*/ 16795 w 3726718"/>
              <a:gd name="connsiteY10" fmla="*/ 1767617 h 3327590"/>
              <a:gd name="connsiteX11" fmla="*/ 186612 w 3726718"/>
              <a:gd name="connsiteY11" fmla="*/ 2172566 h 3327590"/>
              <a:gd name="connsiteX12" fmla="*/ 552372 w 3726718"/>
              <a:gd name="connsiteY12" fmla="*/ 2642829 h 3327590"/>
              <a:gd name="connsiteX13" fmla="*/ 1166326 w 3726718"/>
              <a:gd name="connsiteY13" fmla="*/ 3008589 h 3327590"/>
              <a:gd name="connsiteX14" fmla="*/ 2119915 w 3726718"/>
              <a:gd name="connsiteY14" fmla="*/ 3309034 h 3327590"/>
              <a:gd name="connsiteX15" fmla="*/ 2694681 w 3726718"/>
              <a:gd name="connsiteY15" fmla="*/ 3269846 h 3327590"/>
              <a:gd name="connsiteX16" fmla="*/ 3243321 w 3726718"/>
              <a:gd name="connsiteY16" fmla="*/ 3060840 h 3327590"/>
              <a:gd name="connsiteX17" fmla="*/ 3504578 w 3726718"/>
              <a:gd name="connsiteY17" fmla="*/ 2864897 h 33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26718" h="3327590">
                <a:moveTo>
                  <a:pt x="3687458" y="2459949"/>
                </a:moveTo>
                <a:cubicBezTo>
                  <a:pt x="3719026" y="2278157"/>
                  <a:pt x="3750595" y="2096366"/>
                  <a:pt x="3700521" y="1872120"/>
                </a:cubicBezTo>
                <a:cubicBezTo>
                  <a:pt x="3650447" y="1647874"/>
                  <a:pt x="3498046" y="1323480"/>
                  <a:pt x="3387012" y="1114474"/>
                </a:cubicBezTo>
                <a:cubicBezTo>
                  <a:pt x="3275978" y="905468"/>
                  <a:pt x="3188892" y="755246"/>
                  <a:pt x="3034315" y="618086"/>
                </a:cubicBezTo>
                <a:cubicBezTo>
                  <a:pt x="2879738" y="480926"/>
                  <a:pt x="2655492" y="389485"/>
                  <a:pt x="2459549" y="291514"/>
                </a:cubicBezTo>
                <a:cubicBezTo>
                  <a:pt x="2263606" y="193543"/>
                  <a:pt x="2054601" y="73800"/>
                  <a:pt x="1858658" y="30257"/>
                </a:cubicBezTo>
                <a:cubicBezTo>
                  <a:pt x="1662715" y="-13286"/>
                  <a:pt x="1488543" y="-6754"/>
                  <a:pt x="1283892" y="30257"/>
                </a:cubicBezTo>
                <a:cubicBezTo>
                  <a:pt x="1079241" y="67268"/>
                  <a:pt x="807097" y="145646"/>
                  <a:pt x="630749" y="252326"/>
                </a:cubicBezTo>
                <a:cubicBezTo>
                  <a:pt x="454401" y="359006"/>
                  <a:pt x="325949" y="513583"/>
                  <a:pt x="225801" y="670337"/>
                </a:cubicBezTo>
                <a:cubicBezTo>
                  <a:pt x="125653" y="827091"/>
                  <a:pt x="64692" y="1009971"/>
                  <a:pt x="29858" y="1192851"/>
                </a:cubicBezTo>
                <a:cubicBezTo>
                  <a:pt x="-4976" y="1375731"/>
                  <a:pt x="-9331" y="1604331"/>
                  <a:pt x="16795" y="1767617"/>
                </a:cubicBezTo>
                <a:cubicBezTo>
                  <a:pt x="42921" y="1930903"/>
                  <a:pt x="97349" y="2026697"/>
                  <a:pt x="186612" y="2172566"/>
                </a:cubicBezTo>
                <a:cubicBezTo>
                  <a:pt x="275875" y="2318435"/>
                  <a:pt x="389086" y="2503492"/>
                  <a:pt x="552372" y="2642829"/>
                </a:cubicBezTo>
                <a:cubicBezTo>
                  <a:pt x="715658" y="2782166"/>
                  <a:pt x="905069" y="2897555"/>
                  <a:pt x="1166326" y="3008589"/>
                </a:cubicBezTo>
                <a:cubicBezTo>
                  <a:pt x="1427583" y="3119623"/>
                  <a:pt x="1865189" y="3265491"/>
                  <a:pt x="2119915" y="3309034"/>
                </a:cubicBezTo>
                <a:cubicBezTo>
                  <a:pt x="2374641" y="3352577"/>
                  <a:pt x="2507447" y="3311212"/>
                  <a:pt x="2694681" y="3269846"/>
                </a:cubicBezTo>
                <a:cubicBezTo>
                  <a:pt x="2881915" y="3228480"/>
                  <a:pt x="3108338" y="3128331"/>
                  <a:pt x="3243321" y="3060840"/>
                </a:cubicBezTo>
                <a:cubicBezTo>
                  <a:pt x="3378304" y="2993349"/>
                  <a:pt x="3441441" y="2929123"/>
                  <a:pt x="3504578" y="28648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4196620" y="304800"/>
            <a:ext cx="869591" cy="237420"/>
          </a:xfrm>
          <a:prstGeom prst="arc">
            <a:avLst>
              <a:gd name="adj1" fmla="val 19926310"/>
              <a:gd name="adj2" fmla="val 13214653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2040000">
            <a:off x="5721533" y="122651"/>
            <a:ext cx="101942" cy="31861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2840000">
            <a:off x="3573036" y="3413746"/>
            <a:ext cx="101942" cy="31861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65467" y="5907715"/>
            <a:ext cx="3687733" cy="49308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28800" y="5726668"/>
            <a:ext cx="9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Earth</a:t>
            </a:r>
          </a:p>
        </p:txBody>
      </p:sp>
      <p:sp>
        <p:nvSpPr>
          <p:cNvPr id="20" name="Arc 19"/>
          <p:cNvSpPr/>
          <p:nvPr/>
        </p:nvSpPr>
        <p:spPr>
          <a:xfrm>
            <a:off x="3048000" y="6075173"/>
            <a:ext cx="3478907" cy="478027"/>
          </a:xfrm>
          <a:prstGeom prst="arc">
            <a:avLst>
              <a:gd name="adj1" fmla="val 5086868"/>
              <a:gd name="adj2" fmla="val 10630828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15015" y="6412468"/>
            <a:ext cx="242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direction in space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6764" y="3472934"/>
            <a:ext cx="968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Neutron</a:t>
            </a:r>
          </a:p>
          <a:p>
            <a:r>
              <a:rPr lang="en-US" dirty="0"/>
              <a:t>Star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9273" y="2373868"/>
            <a:ext cx="15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field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613835" y="5486400"/>
            <a:ext cx="434165" cy="667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49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6400" y="-184666"/>
            <a:ext cx="25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photo-electric-effect-plot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660"/>
            <a:ext cx="7620000" cy="495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96608" y="458218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362200" y="4923608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9800" y="5334000"/>
            <a:ext cx="373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Stopping potential for </a:t>
            </a:r>
            <a:r>
              <a:rPr lang="el-GR" sz="2800" dirty="0"/>
              <a:t>λ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1673921" y="5801380"/>
            <a:ext cx="373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Stopping potential for </a:t>
            </a:r>
            <a:r>
              <a:rPr lang="el-GR" sz="2800" dirty="0"/>
              <a:t>λ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867989" y="5138410"/>
            <a:ext cx="0" cy="731520"/>
          </a:xfrm>
          <a:prstGeom prst="straightConnector1">
            <a:avLst/>
          </a:prstGeom>
          <a:ln w="28575">
            <a:solidFill>
              <a:srgbClr val="29E7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4060" y="6200150"/>
            <a:ext cx="373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Stopping potential for </a:t>
            </a:r>
            <a:r>
              <a:rPr lang="el-GR" sz="2800" dirty="0"/>
              <a:t>λ</a:t>
            </a:r>
            <a:r>
              <a:rPr lang="en-US" sz="2800" baseline="-25000" dirty="0"/>
              <a:t>3</a:t>
            </a:r>
            <a:endParaRPr lang="en-US" sz="28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63806" y="5229850"/>
            <a:ext cx="0" cy="100584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600" y="2280940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I</a:t>
            </a:r>
            <a:r>
              <a:rPr lang="en-US" sz="2800" baseline="-25000" dirty="0"/>
              <a:t>1</a:t>
            </a:r>
            <a:r>
              <a:rPr lang="en-US" sz="2800" dirty="0"/>
              <a:t> , </a:t>
            </a:r>
            <a:r>
              <a:rPr lang="el-GR" sz="2800" dirty="0"/>
              <a:t>λ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553200" y="270701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I</a:t>
            </a:r>
            <a:r>
              <a:rPr lang="en-US" sz="2800" baseline="-25000" dirty="0"/>
              <a:t>2</a:t>
            </a:r>
            <a:r>
              <a:rPr lang="en-US" sz="2800" dirty="0"/>
              <a:t> = </a:t>
            </a:r>
            <a:r>
              <a:rPr lang="en-US" sz="2800" dirty="0">
                <a:latin typeface="Book Antiqua" panose="02040602050305030304" pitchFamily="18" charset="0"/>
              </a:rPr>
              <a:t>2I</a:t>
            </a:r>
            <a:r>
              <a:rPr lang="en-US" sz="2800" baseline="-25000" dirty="0">
                <a:latin typeface="Book Antiqua" panose="02040602050305030304" pitchFamily="18" charset="0"/>
              </a:rPr>
              <a:t>1</a:t>
            </a:r>
            <a:r>
              <a:rPr lang="en-US" sz="2800" dirty="0"/>
              <a:t>, </a:t>
            </a:r>
            <a:r>
              <a:rPr lang="el-GR" sz="2800" dirty="0"/>
              <a:t>λ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74302" y="1498102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Photocurrent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3252802" y="2250107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λ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812794" y="2133600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λ</a:t>
            </a:r>
            <a:r>
              <a:rPr lang="en-US" sz="2800" baseline="-25000" dirty="0"/>
              <a:t>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7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3962400" y="1066800"/>
            <a:ext cx="0" cy="3429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295400" y="4495801"/>
            <a:ext cx="6705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76800" y="4800600"/>
            <a:ext cx="1524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752600" y="4807131"/>
            <a:ext cx="142528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70143" y="4857597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Impeding voltage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5800" y="485759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Accelerating voltage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295400" y="4495800"/>
            <a:ext cx="16002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-457200" y="378823"/>
            <a:ext cx="6324600" cy="4114800"/>
          </a:xfrm>
          <a:prstGeom prst="arc">
            <a:avLst>
              <a:gd name="adj1" fmla="val 1953339"/>
              <a:gd name="adj2" fmla="val 52724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H="1" flipV="1">
            <a:off x="3276600" y="3276600"/>
            <a:ext cx="8431306" cy="5867400"/>
          </a:xfrm>
          <a:prstGeom prst="arc">
            <a:avLst>
              <a:gd name="adj1" fmla="val 2324991"/>
              <a:gd name="adj2" fmla="val 541845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-457200" y="-1142999"/>
            <a:ext cx="6324600" cy="5638800"/>
          </a:xfrm>
          <a:prstGeom prst="arc">
            <a:avLst>
              <a:gd name="adj1" fmla="val 1688762"/>
              <a:gd name="adj2" fmla="val 527244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flipH="1" flipV="1">
            <a:off x="4953000" y="1981200"/>
            <a:ext cx="6400800" cy="4800600"/>
          </a:xfrm>
          <a:prstGeom prst="arc">
            <a:avLst>
              <a:gd name="adj1" fmla="val 1183141"/>
              <a:gd name="adj2" fmla="val 457632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19200" y="4495800"/>
            <a:ext cx="16002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19400" y="34290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13311" y="2971800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88822" y="459598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81400" y="1066800"/>
            <a:ext cx="288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88822" y="301499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3800" y="1719590"/>
            <a:ext cx="574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2 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5252" y="449580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24400" y="5133014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  <a:r>
              <a:rPr lang="en-US" sz="2800" baseline="-25000" dirty="0">
                <a:latin typeface="Book Antiqua" panose="02040602050305030304" pitchFamily="18" charset="0"/>
              </a:rPr>
              <a:t>C</a:t>
            </a:r>
            <a:r>
              <a:rPr lang="en-US" sz="2800" dirty="0">
                <a:latin typeface="Book Antiqua" panose="02040602050305030304" pitchFamily="18" charset="0"/>
              </a:rPr>
              <a:t> – V</a:t>
            </a:r>
            <a:r>
              <a:rPr lang="en-US" sz="2800" baseline="-25000" dirty="0">
                <a:latin typeface="Book Antiqua" panose="02040602050305030304" pitchFamily="18" charset="0"/>
              </a:rPr>
              <a:t>E</a:t>
            </a:r>
            <a:r>
              <a:rPr lang="en-US" sz="2800" dirty="0">
                <a:latin typeface="Book Antiqua" panose="02040602050305030304" pitchFamily="18" charset="0"/>
              </a:rPr>
              <a:t> &gt; 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7106" y="5132294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  <a:r>
              <a:rPr lang="en-US" sz="2800" baseline="-25000" dirty="0">
                <a:latin typeface="Book Antiqua" panose="02040602050305030304" pitchFamily="18" charset="0"/>
              </a:rPr>
              <a:t>C</a:t>
            </a:r>
            <a:r>
              <a:rPr lang="en-US" sz="2800" dirty="0">
                <a:latin typeface="Book Antiqua" panose="02040602050305030304" pitchFamily="18" charset="0"/>
              </a:rPr>
              <a:t> – V</a:t>
            </a:r>
            <a:r>
              <a:rPr lang="en-US" sz="2800" baseline="-25000" dirty="0">
                <a:latin typeface="Book Antiqua" panose="02040602050305030304" pitchFamily="18" charset="0"/>
              </a:rPr>
              <a:t>E</a:t>
            </a:r>
            <a:r>
              <a:rPr lang="en-US" sz="2800" dirty="0">
                <a:latin typeface="Book Antiqua" panose="02040602050305030304" pitchFamily="18" charset="0"/>
              </a:rPr>
              <a:t> &lt; 0</a:t>
            </a:r>
          </a:p>
        </p:txBody>
      </p:sp>
    </p:spTree>
    <p:extLst>
      <p:ext uri="{BB962C8B-B14F-4D97-AF65-F5344CB8AC3E}">
        <p14:creationId xmlns:p14="http://schemas.microsoft.com/office/powerpoint/2010/main" val="340927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1634308" y="2354310"/>
            <a:ext cx="2011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768029" y="2259874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329508" y="2259874"/>
            <a:ext cx="152400" cy="152400"/>
          </a:xfrm>
          <a:prstGeom prst="star5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76800" y="2354310"/>
            <a:ext cx="3048653" cy="13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7406653" y="708783"/>
            <a:ext cx="152400" cy="152400"/>
          </a:xfrm>
          <a:prstGeom prst="star5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58806" y="386275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6096000" y="2133600"/>
            <a:ext cx="365760" cy="457200"/>
          </a:xfrm>
          <a:prstGeom prst="arc">
            <a:avLst>
              <a:gd name="adj1" fmla="val 1746969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85092" y="2514600"/>
            <a:ext cx="11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Incoming photon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24043" y="2554069"/>
            <a:ext cx="120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at rest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36119" y="124671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(a)  Before collision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79508" y="1176354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(b) After collision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1983" y="953869"/>
            <a:ext cx="123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Scattered photon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21410" y="3773269"/>
            <a:ext cx="116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Recoiled electron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3914" y="1992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Book Antiqua" panose="02040602050305030304" pitchFamily="18" charset="0"/>
              </a:rPr>
              <a:t>θ</a:t>
            </a:r>
            <a:endParaRPr lang="en-US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46246" y="1992868"/>
                <a:ext cx="1240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46" y="1992868"/>
                <a:ext cx="1240788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8568238">
                <a:off x="5966592" y="1353706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68238">
                <a:off x="5966592" y="1353706"/>
                <a:ext cx="142539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 rot="3725604">
                <a:off x="5813804" y="2977856"/>
                <a:ext cx="13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</m:sub>
                        <m:sup/>
                      </m:sSubSup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𝑚𝑣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25604">
                <a:off x="5813804" y="2977856"/>
                <a:ext cx="138800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 rot="3915469">
            <a:off x="5985118" y="2184739"/>
            <a:ext cx="567417" cy="622514"/>
          </a:xfrm>
          <a:prstGeom prst="arc">
            <a:avLst>
              <a:gd name="adj1" fmla="val 16200000"/>
              <a:gd name="adj2" fmla="val 214872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13251" y="2438400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US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51" y="2438400"/>
                <a:ext cx="40440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16730" y="5149907"/>
            <a:ext cx="2011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8195" y="2355668"/>
            <a:ext cx="784133" cy="1492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-3060000" flipV="1">
            <a:off x="3084772" y="4403754"/>
            <a:ext cx="19202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-3060000" flipV="1">
            <a:off x="5848959" y="1616046"/>
            <a:ext cx="19202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652446" y="3657600"/>
            <a:ext cx="784133" cy="1492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 rot="3725604">
                <a:off x="4532987" y="4189311"/>
                <a:ext cx="13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</m:sub>
                        <m:sup/>
                      </m:sSubSup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𝑚𝑣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25604">
                <a:off x="4532987" y="4189311"/>
                <a:ext cx="138800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/>
          <p:cNvSpPr/>
          <p:nvPr/>
        </p:nvSpPr>
        <p:spPr>
          <a:xfrm>
            <a:off x="3443583" y="4909639"/>
            <a:ext cx="365760" cy="457200"/>
          </a:xfrm>
          <a:prstGeom prst="arc">
            <a:avLst>
              <a:gd name="adj1" fmla="val 166863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740901" y="4729718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Book Antiqua" panose="02040602050305030304" pitchFamily="18" charset="0"/>
              </a:rPr>
              <a:t>θ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79154" y="400644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(c) Triangle of momentum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 rot="18568238">
                <a:off x="3231053" y="4057417"/>
                <a:ext cx="142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68238">
                <a:off x="3231053" y="4057417"/>
                <a:ext cx="142539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920429" y="5138239"/>
                <a:ext cx="1240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29" y="5138239"/>
                <a:ext cx="1240788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4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399211" y="2769326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43200" y="3187337"/>
            <a:ext cx="2286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57500" y="2560320"/>
            <a:ext cx="0" cy="64008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07426" y="2514600"/>
            <a:ext cx="1143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921726" y="2552700"/>
            <a:ext cx="157407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57500" y="1888866"/>
            <a:ext cx="0" cy="6257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2540726" y="2225041"/>
            <a:ext cx="640080" cy="64008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713363">
            <a:off x="4048735" y="2212671"/>
            <a:ext cx="990600" cy="342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740000">
            <a:off x="5453533" y="3165719"/>
            <a:ext cx="1066800" cy="41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1930615">
            <a:off x="5381477" y="3093722"/>
            <a:ext cx="36576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4508712" y="2551893"/>
            <a:ext cx="1358688" cy="7247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99211" y="38727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X-ray tube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2822" y="2173069"/>
            <a:ext cx="106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Carbon Target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19812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93580" y="1565701"/>
            <a:ext cx="106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Calcite crystal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1322" y="2514600"/>
            <a:ext cx="13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Ionization chamber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05200" y="1888866"/>
            <a:ext cx="155895" cy="62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05200" y="2590800"/>
            <a:ext cx="155895" cy="64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76600" y="15240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Lead</a:t>
            </a:r>
          </a:p>
        </p:txBody>
      </p:sp>
      <p:cxnSp>
        <p:nvCxnSpPr>
          <p:cNvPr id="27" name="Straight Connector 26"/>
          <p:cNvCxnSpPr>
            <a:stCxn id="2" idx="2"/>
            <a:endCxn id="2" idx="6"/>
          </p:cNvCxnSpPr>
          <p:nvPr/>
        </p:nvCxnSpPr>
        <p:spPr>
          <a:xfrm>
            <a:off x="2399211" y="3226526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9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0"/>
            <a:ext cx="8905875" cy="2534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5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20"/>
          <a:stretch/>
        </p:blipFill>
        <p:spPr bwMode="auto">
          <a:xfrm>
            <a:off x="119063" y="0"/>
            <a:ext cx="8905875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1"/>
          <a:stretch/>
        </p:blipFill>
        <p:spPr bwMode="auto">
          <a:xfrm>
            <a:off x="119063" y="1"/>
            <a:ext cx="8905875" cy="1230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60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nimations.physics.unsw.edu.au/light/interference/images/still_interference_schematic_LaserPM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391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3276599"/>
            <a:ext cx="6798173" cy="777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295400" y="3261486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95400" y="3680397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95400" y="3444366"/>
            <a:ext cx="76200" cy="4189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0600" y="352850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012641" y="3604420"/>
            <a:ext cx="158698" cy="103462"/>
          </a:xfrm>
          <a:custGeom>
            <a:avLst/>
            <a:gdLst>
              <a:gd name="connsiteX0" fmla="*/ 0 w 158698"/>
              <a:gd name="connsiteY0" fmla="*/ 90965 h 103462"/>
              <a:gd name="connsiteX1" fmla="*/ 52900 w 158698"/>
              <a:gd name="connsiteY1" fmla="*/ 281 h 103462"/>
              <a:gd name="connsiteX2" fmla="*/ 83128 w 158698"/>
              <a:gd name="connsiteY2" fmla="*/ 60737 h 103462"/>
              <a:gd name="connsiteX3" fmla="*/ 120913 w 158698"/>
              <a:gd name="connsiteY3" fmla="*/ 7838 h 103462"/>
              <a:gd name="connsiteX4" fmla="*/ 151141 w 158698"/>
              <a:gd name="connsiteY4" fmla="*/ 98522 h 103462"/>
              <a:gd name="connsiteX5" fmla="*/ 158698 w 158698"/>
              <a:gd name="connsiteY5" fmla="*/ 83408 h 10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98" h="103462">
                <a:moveTo>
                  <a:pt x="0" y="90965"/>
                </a:moveTo>
                <a:cubicBezTo>
                  <a:pt x="19522" y="48142"/>
                  <a:pt x="39045" y="5319"/>
                  <a:pt x="52900" y="281"/>
                </a:cubicBezTo>
                <a:cubicBezTo>
                  <a:pt x="66755" y="-4757"/>
                  <a:pt x="71793" y="59477"/>
                  <a:pt x="83128" y="60737"/>
                </a:cubicBezTo>
                <a:cubicBezTo>
                  <a:pt x="94464" y="61996"/>
                  <a:pt x="109578" y="1541"/>
                  <a:pt x="120913" y="7838"/>
                </a:cubicBezTo>
                <a:cubicBezTo>
                  <a:pt x="132248" y="14135"/>
                  <a:pt x="144844" y="85927"/>
                  <a:pt x="151141" y="98522"/>
                </a:cubicBezTo>
                <a:cubicBezTo>
                  <a:pt x="157439" y="111117"/>
                  <a:pt x="158068" y="97262"/>
                  <a:pt x="158698" y="834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19400" y="3261486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19400" y="3680397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3261486"/>
            <a:ext cx="0" cy="274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7200" y="3779394"/>
            <a:ext cx="0" cy="274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67200" y="3567231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48316" y="3543392"/>
            <a:ext cx="495615" cy="243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99906" y="34941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094238" y="3261486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94238" y="3680397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71567" y="3692767"/>
            <a:ext cx="45719" cy="68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010400" y="4373943"/>
            <a:ext cx="167433" cy="91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1567" y="3276599"/>
            <a:ext cx="45719" cy="350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351038" y="3916554"/>
            <a:ext cx="45719" cy="503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289870" y="4419600"/>
            <a:ext cx="167433" cy="91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351038" y="3276599"/>
            <a:ext cx="45719" cy="19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7303" y="4168077"/>
            <a:ext cx="158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Slit blocker micrometer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16979" y="4465193"/>
            <a:ext cx="132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Detector slit micrometer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71600" y="3787329"/>
            <a:ext cx="304800" cy="47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06737" y="4267200"/>
            <a:ext cx="7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5268" y="4278868"/>
            <a:ext cx="7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Lamp</a:t>
            </a:r>
          </a:p>
        </p:txBody>
      </p:sp>
      <p:cxnSp>
        <p:nvCxnSpPr>
          <p:cNvPr id="48" name="Straight Connector 47"/>
          <p:cNvCxnSpPr>
            <a:stCxn id="9" idx="4"/>
          </p:cNvCxnSpPr>
          <p:nvPr/>
        </p:nvCxnSpPr>
        <p:spPr>
          <a:xfrm flipH="1">
            <a:off x="838200" y="3757101"/>
            <a:ext cx="266700" cy="616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79442" y="4259013"/>
            <a:ext cx="11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slit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514600" y="3750111"/>
            <a:ext cx="228600" cy="528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78444" y="4080635"/>
            <a:ext cx="124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slit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733800" y="3863277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3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eachspin.com/instruments/two_slit/two_slit_combiplot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40005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0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9039" y="2719668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Drawn in the frame of B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-678122" y="4851111"/>
            <a:ext cx="2533812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-762000" y="1600200"/>
            <a:ext cx="6705600" cy="480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37058" y="4229325"/>
                <a:ext cx="9034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8" y="4229325"/>
                <a:ext cx="903452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4790979" y="2553136"/>
            <a:ext cx="0" cy="14854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780167" y="2904334"/>
                <a:ext cx="9062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𝐶𝐵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67" y="2904334"/>
                <a:ext cx="906274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/>
          <p:cNvSpPr/>
          <p:nvPr/>
        </p:nvSpPr>
        <p:spPr>
          <a:xfrm>
            <a:off x="1855690" y="386051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85626" y="4089111"/>
            <a:ext cx="17145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600965" y="4089110"/>
            <a:ext cx="76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897057" y="4698711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005913" y="4698711"/>
            <a:ext cx="457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04976" y="4698711"/>
            <a:ext cx="8382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457376" y="500351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838376" y="4994802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143176" y="4994802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>
            <a:off x="4901513" y="4707420"/>
            <a:ext cx="457200" cy="448491"/>
          </a:xfrm>
          <a:prstGeom prst="arc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143176" y="4851111"/>
            <a:ext cx="3048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219376" y="499044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4584224" y="2107911"/>
            <a:ext cx="391886" cy="42018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754081" y="5155911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09776" y="510453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38376" y="173323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9144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6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3505200" y="381000"/>
            <a:ext cx="0" cy="3810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505200" y="1295400"/>
            <a:ext cx="434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657600" y="1295400"/>
            <a:ext cx="7467600" cy="6096000"/>
          </a:xfrm>
          <a:prstGeom prst="arc">
            <a:avLst>
              <a:gd name="adj1" fmla="val 10933405"/>
              <a:gd name="adj2" fmla="val 15172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0" y="1295400"/>
            <a:ext cx="0" cy="2895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505200" y="4191000"/>
            <a:ext cx="15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9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6039365" cy="3724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4463" y="488698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  <a:r>
              <a:rPr lang="en-US" sz="2800" baseline="-25000" dirty="0">
                <a:latin typeface="Book Antiqua" panose="02040602050305030304" pitchFamily="18" charset="0"/>
              </a:rPr>
              <a:t>1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0965" y="388620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  <a:r>
              <a:rPr lang="en-US" sz="2800" baseline="-25000" dirty="0">
                <a:latin typeface="Book Antiqua" panose="02040602050305030304" pitchFamily="18" charset="0"/>
              </a:rPr>
              <a:t>2</a:t>
            </a:r>
            <a:r>
              <a:rPr lang="en-US" sz="2800" dirty="0">
                <a:latin typeface="Book Antiqua" panose="02040602050305030304" pitchFamily="18" charset="0"/>
              </a:rPr>
              <a:t> = 4</a:t>
            </a:r>
            <a:r>
              <a:rPr lang="en-US" sz="2800" baseline="30000" dirty="0">
                <a:latin typeface="Book Antiqua" panose="02040602050305030304" pitchFamily="18" charset="0"/>
              </a:rPr>
              <a:t> </a:t>
            </a:r>
            <a:r>
              <a:rPr lang="en-US" sz="2800" dirty="0">
                <a:latin typeface="Book Antiqua" panose="02040602050305030304" pitchFamily="18" charset="0"/>
              </a:rPr>
              <a:t>E</a:t>
            </a:r>
            <a:r>
              <a:rPr lang="en-US" sz="2800" baseline="-25000" dirty="0">
                <a:latin typeface="Book Antiqua" panose="02040602050305030304" pitchFamily="18" charset="0"/>
              </a:rPr>
              <a:t>1 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6854" y="213360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  <a:r>
              <a:rPr lang="en-US" sz="2800" baseline="-25000" dirty="0">
                <a:latin typeface="Book Antiqua" panose="02040602050305030304" pitchFamily="18" charset="0"/>
              </a:rPr>
              <a:t>3</a:t>
            </a:r>
            <a:r>
              <a:rPr lang="en-US" sz="2800" dirty="0">
                <a:latin typeface="Book Antiqua" panose="02040602050305030304" pitchFamily="18" charset="0"/>
              </a:rPr>
              <a:t> = 9</a:t>
            </a:r>
            <a:r>
              <a:rPr lang="en-US" sz="2800" baseline="30000" dirty="0">
                <a:latin typeface="Book Antiqua" panose="02040602050305030304" pitchFamily="18" charset="0"/>
              </a:rPr>
              <a:t> </a:t>
            </a:r>
            <a:r>
              <a:rPr lang="en-US" sz="2800" dirty="0">
                <a:latin typeface="Book Antiqua" panose="02040602050305030304" pitchFamily="18" charset="0"/>
              </a:rPr>
              <a:t>E</a:t>
            </a:r>
            <a:r>
              <a:rPr lang="en-US" sz="2800" baseline="-25000" dirty="0">
                <a:latin typeface="Book Antiqua" panose="02040602050305030304" pitchFamily="18" charset="0"/>
              </a:rPr>
              <a:t>1 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441960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199" y="3353127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6089" y="161038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284719" y="1519649"/>
            <a:ext cx="0" cy="65279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00052" y="1532539"/>
            <a:ext cx="0" cy="65279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91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20908"/>
            <a:ext cx="3429000" cy="2124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26" y="1840502"/>
            <a:ext cx="3429000" cy="2124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1825262"/>
            <a:ext cx="3429000" cy="21240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767840" y="581297"/>
            <a:ext cx="3291840" cy="3317966"/>
            <a:chOff x="213360" y="594360"/>
            <a:chExt cx="3291840" cy="331796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3360" y="388620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-1406434" y="224028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859280" y="2266406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895600" y="596537"/>
            <a:ext cx="3291840" cy="3317966"/>
            <a:chOff x="213360" y="594360"/>
            <a:chExt cx="3291840" cy="3317966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13360" y="388620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1406434" y="224028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859280" y="2266406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536180" y="583474"/>
            <a:ext cx="3291840" cy="3317966"/>
            <a:chOff x="213360" y="594360"/>
            <a:chExt cx="3291840" cy="331796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3360" y="388620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406434" y="2240280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1859280" y="2266406"/>
              <a:ext cx="32918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850158" y="115318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E</a:t>
            </a:r>
            <a:r>
              <a:rPr lang="en-US" sz="2800" i="1" baseline="-25000" dirty="0">
                <a:latin typeface="Book Antiqua" panose="02040602050305030304" pitchFamily="18" charset="0"/>
              </a:rPr>
              <a:t>2</a:t>
            </a:r>
            <a:r>
              <a:rPr lang="en-US" sz="2800" i="1" dirty="0">
                <a:latin typeface="Book Antiqua" panose="02040602050305030304" pitchFamily="18" charset="0"/>
              </a:rPr>
              <a:t> = 4</a:t>
            </a:r>
            <a:r>
              <a:rPr lang="en-US" sz="2800" i="1" baseline="30000" dirty="0">
                <a:latin typeface="Book Antiqua" panose="02040602050305030304" pitchFamily="18" charset="0"/>
              </a:rPr>
              <a:t> </a:t>
            </a:r>
            <a:r>
              <a:rPr lang="en-US" sz="2800" i="1" dirty="0">
                <a:latin typeface="Book Antiqua" panose="02040602050305030304" pitchFamily="18" charset="0"/>
              </a:rPr>
              <a:t>E</a:t>
            </a:r>
            <a:r>
              <a:rPr lang="en-US" sz="2800" i="1" baseline="-25000" dirty="0">
                <a:latin typeface="Book Antiqua" panose="02040602050305030304" pitchFamily="18" charset="0"/>
              </a:rPr>
              <a:t>1 </a:t>
            </a:r>
            <a:endParaRPr lang="en-US" sz="2800" i="1" dirty="0">
              <a:latin typeface="Book Antiqua" panose="0204060205030503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50758" y="1153180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E</a:t>
            </a:r>
            <a:r>
              <a:rPr lang="en-US" sz="2800" i="1" baseline="-25000" dirty="0">
                <a:latin typeface="Book Antiqua" panose="02040602050305030304" pitchFamily="18" charset="0"/>
              </a:rPr>
              <a:t>3</a:t>
            </a:r>
            <a:r>
              <a:rPr lang="en-US" sz="2800" i="1" dirty="0">
                <a:latin typeface="Book Antiqua" panose="02040602050305030304" pitchFamily="18" charset="0"/>
              </a:rPr>
              <a:t> = 9</a:t>
            </a:r>
            <a:r>
              <a:rPr lang="en-US" sz="2800" i="1" baseline="30000" dirty="0">
                <a:latin typeface="Book Antiqua" panose="02040602050305030304" pitchFamily="18" charset="0"/>
              </a:rPr>
              <a:t> </a:t>
            </a:r>
            <a:r>
              <a:rPr lang="en-US" sz="2800" i="1" dirty="0">
                <a:latin typeface="Book Antiqua" panose="02040602050305030304" pitchFamily="18" charset="0"/>
              </a:rPr>
              <a:t>E</a:t>
            </a:r>
            <a:r>
              <a:rPr lang="en-US" sz="2800" i="1" baseline="-25000" dirty="0">
                <a:latin typeface="Book Antiqua" panose="02040602050305030304" pitchFamily="18" charset="0"/>
              </a:rPr>
              <a:t>1 </a:t>
            </a:r>
            <a:endParaRPr lang="en-US" sz="2800" i="1" dirty="0">
              <a:latin typeface="Book Antiqua" panose="0204060205030503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99369" y="60960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8831" y="60960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9663" y="60960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1295400" y="1138535"/>
                <a:ext cx="2607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/8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5400" y="1138535"/>
                <a:ext cx="260725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-2819400" y="2362200"/>
                <a:ext cx="11967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19400" y="2362200"/>
                <a:ext cx="119673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837765" y="2362200"/>
                <a:ext cx="12062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65" y="2362200"/>
                <a:ext cx="1206228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477000" y="2362200"/>
                <a:ext cx="12062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362200"/>
                <a:ext cx="1206228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-1767840" y="4114800"/>
            <a:ext cx="329184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-533400" y="4038600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4038600"/>
                <a:ext cx="475579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2845526" y="4125398"/>
            <a:ext cx="329184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079966" y="4049198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6" y="4049198"/>
                <a:ext cx="47557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498080" y="4114800"/>
            <a:ext cx="329184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732520" y="4038600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520" y="4038600"/>
                <a:ext cx="475579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0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7863" y="5181600"/>
            <a:ext cx="36576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962400" y="3124200"/>
            <a:ext cx="0" cy="2057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936274" y="3124200"/>
            <a:ext cx="365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1748246"/>
            <a:ext cx="3402874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36274" y="1748246"/>
            <a:ext cx="3607526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923211" y="2514600"/>
            <a:ext cx="39189" cy="2667000"/>
          </a:xfrm>
          <a:prstGeom prst="line">
            <a:avLst/>
          </a:prstGeom>
          <a:ln w="28575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75463" y="5181600"/>
            <a:ext cx="3111137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95600" y="1752600"/>
            <a:ext cx="0" cy="34747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27587" y="198049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6786" y="3668485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67200" y="31242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0613" y="2126716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U(x)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3186" y="487680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0011" y="114300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incident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34127" y="1179063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transmitted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50967" y="513841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0" name="Oval 19"/>
          <p:cNvSpPr/>
          <p:nvPr/>
        </p:nvSpPr>
        <p:spPr>
          <a:xfrm>
            <a:off x="426720" y="16764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770120" y="16589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77754" y="3046103"/>
            <a:ext cx="197361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Classical</a:t>
            </a:r>
          </a:p>
        </p:txBody>
      </p:sp>
    </p:spTree>
    <p:extLst>
      <p:ext uri="{BB962C8B-B14F-4D97-AF65-F5344CB8AC3E}">
        <p14:creationId xmlns:p14="http://schemas.microsoft.com/office/powerpoint/2010/main" val="185127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1" y="657701"/>
            <a:ext cx="2602439" cy="2566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73"/>
          <a:stretch/>
        </p:blipFill>
        <p:spPr>
          <a:xfrm>
            <a:off x="4528457" y="1215963"/>
            <a:ext cx="3472543" cy="10700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1" y="1191101"/>
            <a:ext cx="2602439" cy="112299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17863" y="5181600"/>
            <a:ext cx="36576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962400" y="3124200"/>
            <a:ext cx="0" cy="2057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36274" y="3124200"/>
            <a:ext cx="365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" y="1748246"/>
            <a:ext cx="3402874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36274" y="1748246"/>
            <a:ext cx="3607526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936274" y="2514600"/>
            <a:ext cx="39189" cy="2667000"/>
          </a:xfrm>
          <a:prstGeom prst="line">
            <a:avLst/>
          </a:prstGeom>
          <a:ln w="28575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75463" y="5181600"/>
            <a:ext cx="4025537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667000" y="1752600"/>
            <a:ext cx="0" cy="34747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801469"/>
            <a:ext cx="3233224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43722" y="236220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786" y="3668485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267200" y="31242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86200" y="236220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4800" y="488698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19200" y="11566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reflected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411" y="209686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incident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34127" y="457200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transmitted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50967" y="513841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1828" y="3290015"/>
            <a:ext cx="216277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Quantum</a:t>
            </a:r>
          </a:p>
        </p:txBody>
      </p:sp>
    </p:spTree>
    <p:extLst>
      <p:ext uri="{BB962C8B-B14F-4D97-AF65-F5344CB8AC3E}">
        <p14:creationId xmlns:p14="http://schemas.microsoft.com/office/powerpoint/2010/main" val="406377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7863" y="5181600"/>
            <a:ext cx="36576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962400" y="2133600"/>
            <a:ext cx="0" cy="3017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936274" y="2159726"/>
            <a:ext cx="20073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3914503"/>
            <a:ext cx="3402874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962400" y="1447800"/>
            <a:ext cx="0" cy="3779520"/>
          </a:xfrm>
          <a:prstGeom prst="line">
            <a:avLst/>
          </a:prstGeom>
          <a:ln w="28575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75462" y="5181600"/>
            <a:ext cx="429768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51270" y="3916680"/>
            <a:ext cx="0" cy="12972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48840" y="3352800"/>
            <a:ext cx="173736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3026" y="422018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800" y="183898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100078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U(x)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0" y="486373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4813" y="278266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reflected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7488" y="3918961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incident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50967" y="513841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O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30537" y="2164080"/>
            <a:ext cx="0" cy="3017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44861" y="5076391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25" name="Oval 24"/>
          <p:cNvSpPr/>
          <p:nvPr/>
        </p:nvSpPr>
        <p:spPr>
          <a:xfrm>
            <a:off x="350520" y="38100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40095" y="2627293"/>
            <a:ext cx="1741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Classical Particle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72200" y="3581400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No particle</a:t>
            </a:r>
          </a:p>
        </p:txBody>
      </p:sp>
      <p:sp>
        <p:nvSpPr>
          <p:cNvPr id="28" name="Oval 27"/>
          <p:cNvSpPr/>
          <p:nvPr/>
        </p:nvSpPr>
        <p:spPr>
          <a:xfrm>
            <a:off x="1981200" y="32766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181147" y="1491270"/>
            <a:ext cx="197361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Classical</a:t>
            </a:r>
          </a:p>
        </p:txBody>
      </p:sp>
    </p:spTree>
    <p:extLst>
      <p:ext uri="{BB962C8B-B14F-4D97-AF65-F5344CB8AC3E}">
        <p14:creationId xmlns:p14="http://schemas.microsoft.com/office/powerpoint/2010/main" val="50928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75" y="3733800"/>
            <a:ext cx="2602439" cy="3535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75130"/>
            <a:ext cx="2602439" cy="8101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" y="3285232"/>
            <a:ext cx="2602439" cy="1122998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317863" y="5181600"/>
            <a:ext cx="36576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962400" y="2133600"/>
            <a:ext cx="0" cy="3017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936274" y="2159726"/>
            <a:ext cx="20073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3914503"/>
            <a:ext cx="3402874" cy="43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943600" y="3930095"/>
            <a:ext cx="244300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962400" y="1447800"/>
            <a:ext cx="0" cy="3779520"/>
          </a:xfrm>
          <a:prstGeom prst="line">
            <a:avLst/>
          </a:prstGeom>
          <a:ln w="28575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75462" y="5181600"/>
            <a:ext cx="429768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2000" y="3916680"/>
            <a:ext cx="0" cy="12972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8789" y="2873548"/>
            <a:ext cx="327660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211" y="421382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800" y="183898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7600" y="100078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U(x)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0" y="486373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1828800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reflected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08942" y="44039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incident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3562" y="3087469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ook Antiqua" panose="02040602050305030304" pitchFamily="18" charset="0"/>
              </a:rPr>
              <a:t>transmitted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50967" y="5138410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930537" y="2164080"/>
            <a:ext cx="0" cy="3017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858000" y="3898174"/>
            <a:ext cx="0" cy="12972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62963" y="434051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984364" y="3918857"/>
            <a:ext cx="1946173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49485" y="3486277"/>
            <a:ext cx="180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evanescent wave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44861" y="5076391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62099" y="2133600"/>
            <a:ext cx="216277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Quantum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1219200"/>
            <a:ext cx="340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69858" y="1190897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II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27000" y="1219199"/>
            <a:ext cx="65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III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943600" y="1752600"/>
            <a:ext cx="2809014" cy="0"/>
          </a:xfrm>
          <a:prstGeom prst="straightConnector1">
            <a:avLst/>
          </a:prstGeom>
          <a:ln w="28575">
            <a:solidFill>
              <a:srgbClr val="29E7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84364" y="1752600"/>
            <a:ext cx="1871957" cy="0"/>
          </a:xfrm>
          <a:prstGeom prst="straightConnector1">
            <a:avLst/>
          </a:prstGeom>
          <a:ln w="28575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116375" y="1752600"/>
            <a:ext cx="280901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4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358851"/>
            <a:ext cx="6477001" cy="400800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" idx="1"/>
          </p:cNvCxnSpPr>
          <p:nvPr/>
        </p:nvCxnSpPr>
        <p:spPr>
          <a:xfrm flipV="1">
            <a:off x="1371599" y="3362853"/>
            <a:ext cx="6477001" cy="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524000" y="3362854"/>
            <a:ext cx="0" cy="1742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9722" y="397251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10200" y="14478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59786" y="121920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  <a:r>
              <a:rPr lang="en-US" sz="2800" baseline="-25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569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762000"/>
            <a:ext cx="8924925" cy="5334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346960" y="1447800"/>
            <a:ext cx="91440" cy="4389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38400" y="1600200"/>
            <a:ext cx="91440" cy="4206240"/>
          </a:xfrm>
          <a:prstGeom prst="rect">
            <a:avLst/>
          </a:prstGeom>
          <a:solidFill>
            <a:srgbClr val="2BF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14600" y="1713411"/>
            <a:ext cx="91440" cy="411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0" y="5562600"/>
            <a:ext cx="652462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9537" y="685800"/>
            <a:ext cx="1185863" cy="49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69260" y="3883967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T=5000K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9660" y="3048000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Book Antiqua" panose="02040602050305030304" pitchFamily="18" charset="0"/>
              </a:rPr>
              <a:t>T=6000K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3859" y="18243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T=7000K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3657600"/>
            <a:ext cx="0" cy="2147887"/>
          </a:xfrm>
          <a:prstGeom prst="line">
            <a:avLst/>
          </a:prstGeom>
          <a:ln w="28575">
            <a:solidFill>
              <a:srgbClr val="29E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200" y="5943600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Visible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84210" y="5943600"/>
                <a:ext cx="15034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10" y="5943600"/>
                <a:ext cx="150348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 rot="16200000">
                <a:off x="-1838249" y="2724531"/>
                <a:ext cx="34873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 (×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14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38249" y="2724531"/>
                <a:ext cx="3487365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 flipV="1">
            <a:off x="3213670" y="3429000"/>
            <a:ext cx="69907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985259" y="2209800"/>
            <a:ext cx="577946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563205" y="4114800"/>
            <a:ext cx="995525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780488" y="685800"/>
                <a:ext cx="12804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88" y="685800"/>
                <a:ext cx="1280479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2292729" y="931762"/>
            <a:ext cx="692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2133600" y="609600"/>
            <a:ext cx="964059" cy="4953000"/>
          </a:xfrm>
          <a:custGeom>
            <a:avLst/>
            <a:gdLst>
              <a:gd name="connsiteX0" fmla="*/ 705395 w 705395"/>
              <a:gd name="connsiteY0" fmla="*/ 3696789 h 3696789"/>
              <a:gd name="connsiteX1" fmla="*/ 248195 w 705395"/>
              <a:gd name="connsiteY1" fmla="*/ 2416629 h 3696789"/>
              <a:gd name="connsiteX2" fmla="*/ 0 w 705395"/>
              <a:gd name="connsiteY2" fmla="*/ 0 h 3696789"/>
              <a:gd name="connsiteX3" fmla="*/ 0 w 705395"/>
              <a:gd name="connsiteY3" fmla="*/ 0 h 36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395" h="3696789">
                <a:moveTo>
                  <a:pt x="705395" y="3696789"/>
                </a:moveTo>
                <a:cubicBezTo>
                  <a:pt x="535578" y="3364774"/>
                  <a:pt x="365761" y="3032760"/>
                  <a:pt x="248195" y="2416629"/>
                </a:cubicBezTo>
                <a:cubicBezTo>
                  <a:pt x="130629" y="180049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8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38200" y="910922"/>
            <a:ext cx="3592486" cy="2213278"/>
            <a:chOff x="838200" y="910922"/>
            <a:chExt cx="3592486" cy="2213278"/>
          </a:xfrm>
        </p:grpSpPr>
        <p:cxnSp>
          <p:nvCxnSpPr>
            <p:cNvPr id="2" name="Straight Arrow Connector 1"/>
            <p:cNvCxnSpPr/>
            <p:nvPr/>
          </p:nvCxnSpPr>
          <p:spPr>
            <a:xfrm>
              <a:off x="990600" y="1524000"/>
              <a:ext cx="25338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600200" y="910922"/>
                  <a:ext cx="9188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𝐵𝐴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910922"/>
                  <a:ext cx="918841" cy="58477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/>
            <p:cNvCxnSpPr/>
            <p:nvPr/>
          </p:nvCxnSpPr>
          <p:spPr>
            <a:xfrm>
              <a:off x="990600" y="1524000"/>
              <a:ext cx="2533812" cy="1485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22642" y="2209800"/>
                  <a:ext cx="8963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𝐶𝐴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642" y="2209800"/>
                  <a:ext cx="896399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524412" y="1905000"/>
                  <a:ext cx="9062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𝐶𝐵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412" y="1905000"/>
                  <a:ext cx="906274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3524412" y="1524000"/>
              <a:ext cx="0" cy="14854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838200" y="910922"/>
              <a:ext cx="3592486" cy="22132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86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" y="393665"/>
            <a:ext cx="8932792" cy="6070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079" y="2013466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Raleigh-Jeans Law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9" y="4419600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Experiment,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T = 6000K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3804" y="6349425"/>
                <a:ext cx="15034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04" y="6349425"/>
                <a:ext cx="150348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16200000">
                <a:off x="-1877437" y="3470482"/>
                <a:ext cx="34873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 (×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14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77437" y="3470482"/>
                <a:ext cx="3487365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3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5312"/>
            <a:ext cx="7620000" cy="5667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26963" y="6334362"/>
            <a:ext cx="579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 tooltip="Global Warming Art:About"/>
              </a:rPr>
              <a:t>Global Warming Art</a:t>
            </a:r>
            <a:r>
              <a:rPr lang="en-US" dirty="0"/>
              <a:t> by </a:t>
            </a:r>
            <a:r>
              <a:rPr lang="en-US" u="sng" dirty="0">
                <a:hlinkClick r:id="rId4" tooltip="User:Robert A. Rohde"/>
              </a:rPr>
              <a:t>Robert A. Rohde</a:t>
            </a:r>
            <a:r>
              <a:rPr lang="en-US" dirty="0"/>
              <a:t>, creative commons.</a:t>
            </a:r>
          </a:p>
        </p:txBody>
      </p:sp>
    </p:spTree>
    <p:extLst>
      <p:ext uri="{BB962C8B-B14F-4D97-AF65-F5344CB8AC3E}">
        <p14:creationId xmlns:p14="http://schemas.microsoft.com/office/powerpoint/2010/main" val="2086180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81641" y="2922918"/>
            <a:ext cx="3429000" cy="1295400"/>
          </a:xfrm>
          <a:prstGeom prst="cube">
            <a:avLst>
              <a:gd name="adj" fmla="val 6096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1955074" y="990600"/>
            <a:ext cx="457200" cy="16764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flipV="1">
            <a:off x="2041706" y="2649747"/>
            <a:ext cx="291737" cy="5334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3"/>
          </p:cNvCxnSpPr>
          <p:nvPr/>
        </p:nvCxnSpPr>
        <p:spPr>
          <a:xfrm>
            <a:off x="2183674" y="1104900"/>
            <a:ext cx="0" cy="156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4176393" y="1650274"/>
            <a:ext cx="838200" cy="685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>
            <a:off x="-942704" y="-358831"/>
            <a:ext cx="3352800" cy="3186545"/>
          </a:xfrm>
          <a:prstGeom prst="arc">
            <a:avLst>
              <a:gd name="adj1" fmla="val 61982"/>
              <a:gd name="adj2" fmla="val 3652955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-1397726" y="-418011"/>
            <a:ext cx="3352800" cy="3186545"/>
          </a:xfrm>
          <a:prstGeom prst="arc">
            <a:avLst>
              <a:gd name="adj1" fmla="val 61982"/>
              <a:gd name="adj2" fmla="val 3072019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2640000" flipV="1">
            <a:off x="1087937" y="2475411"/>
            <a:ext cx="291737" cy="5334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52592" y="1531203"/>
            <a:ext cx="204433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dirty="0">
                <a:latin typeface="Book Antiqua" panose="02040602050305030304" pitchFamily="18" charset="0"/>
              </a:rPr>
              <a:t>Piezo-electric scanner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6000205" y="1447800"/>
            <a:ext cx="2133600" cy="1036968"/>
            <a:chOff x="6019800" y="1731566"/>
            <a:chExt cx="2133600" cy="1036968"/>
          </a:xfrm>
        </p:grpSpPr>
        <p:sp>
          <p:nvSpPr>
            <p:cNvPr id="17" name="Rectangle 16"/>
            <p:cNvSpPr/>
            <p:nvPr/>
          </p:nvSpPr>
          <p:spPr>
            <a:xfrm>
              <a:off x="6019800" y="1731566"/>
              <a:ext cx="2133600" cy="1036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64431" y="1885950"/>
              <a:ext cx="2044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Scanning and Feedback control</a:t>
              </a:r>
            </a:p>
          </p:txBody>
        </p:sp>
      </p:grpSp>
      <p:cxnSp>
        <p:nvCxnSpPr>
          <p:cNvPr id="23" name="Straight Connector 22"/>
          <p:cNvCxnSpPr>
            <a:stCxn id="17" idx="3"/>
          </p:cNvCxnSpPr>
          <p:nvPr/>
        </p:nvCxnSpPr>
        <p:spPr>
          <a:xfrm>
            <a:off x="8133805" y="1966284"/>
            <a:ext cx="5334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686800" y="381000"/>
            <a:ext cx="0" cy="16013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041706" y="381000"/>
            <a:ext cx="6645094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41706" y="381000"/>
            <a:ext cx="0" cy="6096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934200" y="3570618"/>
            <a:ext cx="1752600" cy="107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947263" y="4671937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Data Processing and display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289074" y="3892731"/>
            <a:ext cx="1071155" cy="509452"/>
          </a:xfrm>
          <a:custGeom>
            <a:avLst/>
            <a:gdLst>
              <a:gd name="connsiteX0" fmla="*/ 0 w 1071155"/>
              <a:gd name="connsiteY0" fmla="*/ 0 h 509452"/>
              <a:gd name="connsiteX1" fmla="*/ 339635 w 1071155"/>
              <a:gd name="connsiteY1" fmla="*/ 261258 h 509452"/>
              <a:gd name="connsiteX2" fmla="*/ 653143 w 1071155"/>
              <a:gd name="connsiteY2" fmla="*/ 235132 h 509452"/>
              <a:gd name="connsiteX3" fmla="*/ 796835 w 1071155"/>
              <a:gd name="connsiteY3" fmla="*/ 391886 h 509452"/>
              <a:gd name="connsiteX4" fmla="*/ 1071155 w 1071155"/>
              <a:gd name="connsiteY4" fmla="*/ 509452 h 5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155" h="509452">
                <a:moveTo>
                  <a:pt x="0" y="0"/>
                </a:moveTo>
                <a:cubicBezTo>
                  <a:pt x="115389" y="111034"/>
                  <a:pt x="230778" y="222069"/>
                  <a:pt x="339635" y="261258"/>
                </a:cubicBezTo>
                <a:cubicBezTo>
                  <a:pt x="448492" y="300447"/>
                  <a:pt x="576943" y="213361"/>
                  <a:pt x="653143" y="235132"/>
                </a:cubicBezTo>
                <a:cubicBezTo>
                  <a:pt x="729343" y="256903"/>
                  <a:pt x="727166" y="346166"/>
                  <a:pt x="796835" y="391886"/>
                </a:cubicBezTo>
                <a:cubicBezTo>
                  <a:pt x="866504" y="437606"/>
                  <a:pt x="968829" y="473529"/>
                  <a:pt x="1071155" y="5094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28948" y="2827714"/>
            <a:ext cx="559526" cy="525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020956" y="3385457"/>
            <a:ext cx="2011680" cy="2011680"/>
            <a:chOff x="3276601" y="4109408"/>
            <a:chExt cx="2011680" cy="2011680"/>
          </a:xfrm>
        </p:grpSpPr>
        <p:sp>
          <p:nvSpPr>
            <p:cNvPr id="45" name="Oval 44"/>
            <p:cNvSpPr/>
            <p:nvPr/>
          </p:nvSpPr>
          <p:spPr>
            <a:xfrm>
              <a:off x="3870959" y="4373880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079965" y="4391297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494711" y="4396792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046220" y="4687177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198620" y="4910386"/>
              <a:ext cx="91440" cy="914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4274820" y="4687177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148546" y="4809097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944983" y="4534989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160520" y="4534989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389120" y="4541520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286794" y="4401146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810000" y="51054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038600" y="51054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293326" y="51054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545874" y="51054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800600" y="51054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672840" y="52578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901440" y="52578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156166" y="52578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408714" y="52578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663440" y="52578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429000" y="54102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57600" y="54102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912326" y="54102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164874" y="54102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4419600" y="5410200"/>
              <a:ext cx="241663" cy="2264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276601" y="4109408"/>
              <a:ext cx="2011680" cy="20116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2468880" y="3030583"/>
            <a:ext cx="1750423" cy="796834"/>
          </a:xfrm>
          <a:custGeom>
            <a:avLst/>
            <a:gdLst>
              <a:gd name="connsiteX0" fmla="*/ 0 w 1750423"/>
              <a:gd name="connsiteY0" fmla="*/ 0 h 796834"/>
              <a:gd name="connsiteX1" fmla="*/ 1750423 w 1750423"/>
              <a:gd name="connsiteY1" fmla="*/ 796834 h 79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423" h="796834">
                <a:moveTo>
                  <a:pt x="0" y="0"/>
                </a:moveTo>
                <a:cubicBezTo>
                  <a:pt x="731520" y="348343"/>
                  <a:pt x="1463040" y="696686"/>
                  <a:pt x="1750423" y="7968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684585" y="990600"/>
            <a:ext cx="20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Tunneling current amplifier</a:t>
            </a:r>
          </a:p>
        </p:txBody>
      </p:sp>
      <p:cxnSp>
        <p:nvCxnSpPr>
          <p:cNvPr id="107" name="Straight Connector 106"/>
          <p:cNvCxnSpPr>
            <a:stCxn id="4" idx="3"/>
          </p:cNvCxnSpPr>
          <p:nvPr/>
        </p:nvCxnSpPr>
        <p:spPr>
          <a:xfrm flipH="1" flipV="1">
            <a:off x="2183674" y="852095"/>
            <a:ext cx="3901" cy="17976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196141" y="852095"/>
            <a:ext cx="74833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6200000">
            <a:off x="2383558" y="1419199"/>
            <a:ext cx="114795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05840" y="4614052"/>
            <a:ext cx="5486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142365" y="4697135"/>
            <a:ext cx="228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258389" y="4698274"/>
            <a:ext cx="0" cy="37982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56665" y="4218638"/>
            <a:ext cx="0" cy="389234"/>
          </a:xfrm>
          <a:prstGeom prst="line">
            <a:avLst/>
          </a:prstGeom>
          <a:ln w="28575"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957533" y="1982375"/>
            <a:ext cx="130812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911406" y="1982375"/>
            <a:ext cx="109728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543800" y="2459836"/>
            <a:ext cx="0" cy="111078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72951" y="4647060"/>
            <a:ext cx="14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Bias voltage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1018903" y="5068389"/>
            <a:ext cx="467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943611" y="5068389"/>
            <a:ext cx="198754" cy="113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1066800" y="5068389"/>
            <a:ext cx="198754" cy="113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1212035" y="5068389"/>
            <a:ext cx="198754" cy="113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3283623" y="2061212"/>
                <a:ext cx="518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23" y="2061212"/>
                <a:ext cx="518988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/>
          <p:cNvCxnSpPr/>
          <p:nvPr/>
        </p:nvCxnSpPr>
        <p:spPr>
          <a:xfrm>
            <a:off x="3096871" y="2126527"/>
            <a:ext cx="74833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867990" y="1402325"/>
            <a:ext cx="4648200" cy="3946916"/>
          </a:xfrm>
          <a:custGeom>
            <a:avLst/>
            <a:gdLst>
              <a:gd name="connsiteX0" fmla="*/ 0 w 4010297"/>
              <a:gd name="connsiteY0" fmla="*/ 87598 h 2856680"/>
              <a:gd name="connsiteX1" fmla="*/ 496389 w 4010297"/>
              <a:gd name="connsiteY1" fmla="*/ 1576764 h 2856680"/>
              <a:gd name="connsiteX2" fmla="*/ 1280160 w 4010297"/>
              <a:gd name="connsiteY2" fmla="*/ 1798833 h 2856680"/>
              <a:gd name="connsiteX3" fmla="*/ 1593669 w 4010297"/>
              <a:gd name="connsiteY3" fmla="*/ 296604 h 2856680"/>
              <a:gd name="connsiteX4" fmla="*/ 2495006 w 4010297"/>
              <a:gd name="connsiteY4" fmla="*/ 205164 h 2856680"/>
              <a:gd name="connsiteX5" fmla="*/ 2939143 w 4010297"/>
              <a:gd name="connsiteY5" fmla="*/ 2530353 h 2856680"/>
              <a:gd name="connsiteX6" fmla="*/ 3709852 w 4010297"/>
              <a:gd name="connsiteY6" fmla="*/ 2582604 h 2856680"/>
              <a:gd name="connsiteX7" fmla="*/ 4010297 w 4010297"/>
              <a:gd name="connsiteY7" fmla="*/ 126787 h 285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0297" h="2856680">
                <a:moveTo>
                  <a:pt x="0" y="87598"/>
                </a:moveTo>
                <a:cubicBezTo>
                  <a:pt x="141514" y="689578"/>
                  <a:pt x="283029" y="1291558"/>
                  <a:pt x="496389" y="1576764"/>
                </a:cubicBezTo>
                <a:cubicBezTo>
                  <a:pt x="709749" y="1861970"/>
                  <a:pt x="1097280" y="2012193"/>
                  <a:pt x="1280160" y="1798833"/>
                </a:cubicBezTo>
                <a:cubicBezTo>
                  <a:pt x="1463040" y="1585473"/>
                  <a:pt x="1391195" y="562215"/>
                  <a:pt x="1593669" y="296604"/>
                </a:cubicBezTo>
                <a:cubicBezTo>
                  <a:pt x="1796143" y="30993"/>
                  <a:pt x="2270760" y="-167127"/>
                  <a:pt x="2495006" y="205164"/>
                </a:cubicBezTo>
                <a:cubicBezTo>
                  <a:pt x="2719252" y="577455"/>
                  <a:pt x="2736669" y="2134113"/>
                  <a:pt x="2939143" y="2530353"/>
                </a:cubicBezTo>
                <a:cubicBezTo>
                  <a:pt x="3141617" y="2926593"/>
                  <a:pt x="3531326" y="2983198"/>
                  <a:pt x="3709852" y="2582604"/>
                </a:cubicBezTo>
                <a:cubicBezTo>
                  <a:pt x="3888378" y="2182010"/>
                  <a:pt x="3949337" y="1154398"/>
                  <a:pt x="4010297" y="1267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375263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560320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62794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41320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43794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35383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09800" y="28956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6000" y="3093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71057" y="3093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73531" y="3093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52057" y="3093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54531" y="3093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70068" y="308718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12274" y="3285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97331" y="3285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99805" y="3285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78331" y="3285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180805" y="3285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38400" y="3505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23457" y="3505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25931" y="3505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04457" y="3505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06931" y="3505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667000" y="37033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52057" y="37033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54531" y="37033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26084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11141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513615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92141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94615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86204" y="38078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21878" y="40059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424352" y="40059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02878" y="40059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805352" y="40059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20889" y="399941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63095" y="419753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348152" y="419753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550626" y="419753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729152" y="419753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931626" y="419753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89221" y="44174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374278" y="44174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76752" y="44174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55278" y="44174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57752" y="441742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17821" y="46155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602878" y="46155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05352" y="46155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2196737" y="2869474"/>
            <a:ext cx="13084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05400" y="3733800"/>
            <a:ext cx="13084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257800" y="4772298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442857" y="4772298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45331" y="4772298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823857" y="4772298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026331" y="4772298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410200" y="49530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595257" y="49530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797731" y="49530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76257" y="49530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512526" y="51511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97583" y="51511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19800" y="45720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96000" y="426720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207726" y="46177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209800" y="403860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Tip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48066" y="5410200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Sample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187337" y="1402325"/>
            <a:ext cx="0" cy="134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200400" y="1402325"/>
            <a:ext cx="1195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733384" y="1667470"/>
            <a:ext cx="467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54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5400" dirty="0">
              <a:latin typeface="Book Antiqua" panose="020406020503050303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6413863" y="2869474"/>
            <a:ext cx="1227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162800" y="1819870"/>
            <a:ext cx="467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54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5400" dirty="0">
              <a:latin typeface="Book Antiqua" panose="02040602050305030304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6642624" y="368808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032182" y="2845173"/>
            <a:ext cx="0" cy="864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000613" y="3023699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eV</a:t>
            </a:r>
            <a:r>
              <a:rPr lang="en-US" sz="2800" baseline="-25000" dirty="0">
                <a:latin typeface="Book Antiqua" panose="02040602050305030304" pitchFamily="18" charset="0"/>
              </a:rPr>
              <a:t>bias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7137924" y="1534897"/>
            <a:ext cx="0" cy="134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93"/>
          <p:cNvSpPr/>
          <p:nvPr/>
        </p:nvSpPr>
        <p:spPr>
          <a:xfrm>
            <a:off x="3631474" y="2930838"/>
            <a:ext cx="1841863" cy="243436"/>
          </a:xfrm>
          <a:custGeom>
            <a:avLst/>
            <a:gdLst>
              <a:gd name="connsiteX0" fmla="*/ 0 w 1841863"/>
              <a:gd name="connsiteY0" fmla="*/ 21368 h 243436"/>
              <a:gd name="connsiteX1" fmla="*/ 1254035 w 1841863"/>
              <a:gd name="connsiteY1" fmla="*/ 21368 h 243436"/>
              <a:gd name="connsiteX2" fmla="*/ 1841863 w 1841863"/>
              <a:gd name="connsiteY2" fmla="*/ 243436 h 2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863" h="243436">
                <a:moveTo>
                  <a:pt x="0" y="21368"/>
                </a:moveTo>
                <a:cubicBezTo>
                  <a:pt x="473529" y="2862"/>
                  <a:pt x="947058" y="-15643"/>
                  <a:pt x="1254035" y="21368"/>
                </a:cubicBezTo>
                <a:cubicBezTo>
                  <a:pt x="1561012" y="58379"/>
                  <a:pt x="1701437" y="150907"/>
                  <a:pt x="1841863" y="243436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657600" y="914400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Vacuum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6715558" y="1509016"/>
            <a:ext cx="1195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120000" flipV="1">
            <a:off x="6516190" y="1069032"/>
            <a:ext cx="0" cy="8359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505200" y="2971800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Tunneling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69720" y="498901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Work function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2364377" y="1332411"/>
            <a:ext cx="757646" cy="352698"/>
          </a:xfrm>
          <a:custGeom>
            <a:avLst/>
            <a:gdLst>
              <a:gd name="connsiteX0" fmla="*/ 757646 w 757646"/>
              <a:gd name="connsiteY0" fmla="*/ 352698 h 352698"/>
              <a:gd name="connsiteX1" fmla="*/ 195943 w 757646"/>
              <a:gd name="connsiteY1" fmla="*/ 169818 h 352698"/>
              <a:gd name="connsiteX2" fmla="*/ 0 w 757646"/>
              <a:gd name="connsiteY2" fmla="*/ 0 h 35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7646" h="352698">
                <a:moveTo>
                  <a:pt x="757646" y="352698"/>
                </a:moveTo>
                <a:cubicBezTo>
                  <a:pt x="539931" y="290649"/>
                  <a:pt x="322217" y="228601"/>
                  <a:pt x="195943" y="169818"/>
                </a:cubicBezTo>
                <a:cubicBezTo>
                  <a:pt x="69669" y="111035"/>
                  <a:pt x="34834" y="55517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6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samiull\AppData\Local\Temp\nicke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" y="0"/>
            <a:ext cx="85658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97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/>
          <p:cNvSpPr/>
          <p:nvPr/>
        </p:nvSpPr>
        <p:spPr>
          <a:xfrm rot="21416824">
            <a:off x="4270878" y="1160222"/>
            <a:ext cx="1752600" cy="2743200"/>
          </a:xfrm>
          <a:prstGeom prst="parallelogram">
            <a:avLst>
              <a:gd name="adj" fmla="val 1218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514600" y="2265122"/>
            <a:ext cx="0" cy="53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-533400" y="2531822"/>
            <a:ext cx="3017520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14600" y="1905000"/>
            <a:ext cx="2590800" cy="6096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14600" y="2514600"/>
            <a:ext cx="2590800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14600" y="1447800"/>
            <a:ext cx="2590800" cy="104720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874622" y="1952897"/>
            <a:ext cx="381000" cy="1171303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24400" y="1484812"/>
            <a:ext cx="685800" cy="2020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14600" y="2538548"/>
            <a:ext cx="2590800" cy="104720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56378" y="2538548"/>
            <a:ext cx="2590800" cy="6096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52600" y="2743200"/>
            <a:ext cx="13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 gold foil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81000" y="2221468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Beam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91000" y="4038600"/>
            <a:ext cx="19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Photographic plate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1819870"/>
            <a:ext cx="154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Circular diffraction rings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517122" y="2514600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[X-rays or electrons]</a:t>
            </a:r>
          </a:p>
        </p:txBody>
      </p:sp>
      <p:sp>
        <p:nvSpPr>
          <p:cNvPr id="34" name="Oval 33"/>
          <p:cNvSpPr/>
          <p:nvPr/>
        </p:nvSpPr>
        <p:spPr>
          <a:xfrm>
            <a:off x="5041174" y="2429691"/>
            <a:ext cx="79878" cy="204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upload.wikimedia.org/wikipedia/commons/4/4e/Davisson-Germer_experiment.svg"/>
          <p:cNvSpPr>
            <a:spLocks noChangeAspect="1" noChangeArrowheads="1"/>
          </p:cNvSpPr>
          <p:nvPr/>
        </p:nvSpPr>
        <p:spPr bwMode="auto">
          <a:xfrm>
            <a:off x="155575" y="-1347788"/>
            <a:ext cx="401002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 descr="File:Davisson-Germer experiment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-457200"/>
            <a:ext cx="401002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3442063"/>
            <a:ext cx="152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86400" y="3733800"/>
            <a:ext cx="3781417" cy="1"/>
          </a:xfrm>
          <a:prstGeom prst="straightConnector1">
            <a:avLst/>
          </a:prstGeom>
          <a:ln w="381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2895600" y="1219200"/>
            <a:ext cx="5029200" cy="5029200"/>
          </a:xfrm>
          <a:prstGeom prst="arc">
            <a:avLst>
              <a:gd name="adj1" fmla="val 16200000"/>
              <a:gd name="adj2" fmla="val 209290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-7440000">
            <a:off x="7365103" y="1955008"/>
            <a:ext cx="304800" cy="81438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5486400" y="2590800"/>
            <a:ext cx="1752600" cy="1156063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91200" y="3442063"/>
            <a:ext cx="304800" cy="6096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19800" y="3276600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276600"/>
                <a:ext cx="4357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7620000" y="3442063"/>
            <a:ext cx="0" cy="2155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20000" y="3442063"/>
            <a:ext cx="114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763000" y="3429000"/>
            <a:ext cx="0" cy="2155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620000" y="3823063"/>
            <a:ext cx="0" cy="2155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00" y="4038600"/>
            <a:ext cx="114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763000" y="3810000"/>
            <a:ext cx="0" cy="2155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9296400" y="3526971"/>
            <a:ext cx="209414" cy="388568"/>
          </a:xfrm>
          <a:custGeom>
            <a:avLst/>
            <a:gdLst>
              <a:gd name="connsiteX0" fmla="*/ 209414 w 209414"/>
              <a:gd name="connsiteY0" fmla="*/ 0 h 388568"/>
              <a:gd name="connsiteX1" fmla="*/ 104911 w 209414"/>
              <a:gd name="connsiteY1" fmla="*/ 26126 h 388568"/>
              <a:gd name="connsiteX2" fmla="*/ 65723 w 209414"/>
              <a:gd name="connsiteY2" fmla="*/ 52252 h 388568"/>
              <a:gd name="connsiteX3" fmla="*/ 78786 w 209414"/>
              <a:gd name="connsiteY3" fmla="*/ 143692 h 388568"/>
              <a:gd name="connsiteX4" fmla="*/ 157163 w 209414"/>
              <a:gd name="connsiteY4" fmla="*/ 130629 h 388568"/>
              <a:gd name="connsiteX5" fmla="*/ 117974 w 209414"/>
              <a:gd name="connsiteY5" fmla="*/ 117566 h 388568"/>
              <a:gd name="connsiteX6" fmla="*/ 26534 w 209414"/>
              <a:gd name="connsiteY6" fmla="*/ 130629 h 388568"/>
              <a:gd name="connsiteX7" fmla="*/ 408 w 209414"/>
              <a:gd name="connsiteY7" fmla="*/ 169818 h 388568"/>
              <a:gd name="connsiteX8" fmla="*/ 39597 w 209414"/>
              <a:gd name="connsiteY8" fmla="*/ 195943 h 388568"/>
              <a:gd name="connsiteX9" fmla="*/ 117974 w 209414"/>
              <a:gd name="connsiteY9" fmla="*/ 222069 h 388568"/>
              <a:gd name="connsiteX10" fmla="*/ 157163 w 209414"/>
              <a:gd name="connsiteY10" fmla="*/ 209006 h 388568"/>
              <a:gd name="connsiteX11" fmla="*/ 78786 w 209414"/>
              <a:gd name="connsiteY11" fmla="*/ 182880 h 388568"/>
              <a:gd name="connsiteX12" fmla="*/ 39597 w 209414"/>
              <a:gd name="connsiteY12" fmla="*/ 195943 h 388568"/>
              <a:gd name="connsiteX13" fmla="*/ 408 w 209414"/>
              <a:gd name="connsiteY13" fmla="*/ 274320 h 388568"/>
              <a:gd name="connsiteX14" fmla="*/ 78786 w 209414"/>
              <a:gd name="connsiteY14" fmla="*/ 313509 h 388568"/>
              <a:gd name="connsiteX15" fmla="*/ 144100 w 209414"/>
              <a:gd name="connsiteY15" fmla="*/ 300446 h 388568"/>
              <a:gd name="connsiteX16" fmla="*/ 131037 w 209414"/>
              <a:gd name="connsiteY16" fmla="*/ 261258 h 388568"/>
              <a:gd name="connsiteX17" fmla="*/ 39597 w 209414"/>
              <a:gd name="connsiteY17" fmla="*/ 313509 h 388568"/>
              <a:gd name="connsiteX18" fmla="*/ 196351 w 209414"/>
              <a:gd name="connsiteY18" fmla="*/ 378823 h 38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9414" h="388568">
                <a:moveTo>
                  <a:pt x="209414" y="0"/>
                </a:moveTo>
                <a:cubicBezTo>
                  <a:pt x="184573" y="4968"/>
                  <a:pt x="131689" y="12737"/>
                  <a:pt x="104911" y="26126"/>
                </a:cubicBezTo>
                <a:cubicBezTo>
                  <a:pt x="90869" y="33147"/>
                  <a:pt x="78786" y="43543"/>
                  <a:pt x="65723" y="52252"/>
                </a:cubicBezTo>
                <a:cubicBezTo>
                  <a:pt x="70077" y="82732"/>
                  <a:pt x="55409" y="123655"/>
                  <a:pt x="78786" y="143692"/>
                </a:cubicBezTo>
                <a:cubicBezTo>
                  <a:pt x="98896" y="160929"/>
                  <a:pt x="135125" y="145321"/>
                  <a:pt x="157163" y="130629"/>
                </a:cubicBezTo>
                <a:cubicBezTo>
                  <a:pt x="168620" y="122991"/>
                  <a:pt x="131037" y="121920"/>
                  <a:pt x="117974" y="117566"/>
                </a:cubicBezTo>
                <a:cubicBezTo>
                  <a:pt x="87494" y="121920"/>
                  <a:pt x="54670" y="118124"/>
                  <a:pt x="26534" y="130629"/>
                </a:cubicBezTo>
                <a:cubicBezTo>
                  <a:pt x="12187" y="137005"/>
                  <a:pt x="-2671" y="154423"/>
                  <a:pt x="408" y="169818"/>
                </a:cubicBezTo>
                <a:cubicBezTo>
                  <a:pt x="3487" y="185213"/>
                  <a:pt x="25251" y="189567"/>
                  <a:pt x="39597" y="195943"/>
                </a:cubicBezTo>
                <a:cubicBezTo>
                  <a:pt x="64762" y="207128"/>
                  <a:pt x="117974" y="222069"/>
                  <a:pt x="117974" y="222069"/>
                </a:cubicBezTo>
                <a:cubicBezTo>
                  <a:pt x="131037" y="217715"/>
                  <a:pt x="166899" y="218743"/>
                  <a:pt x="157163" y="209006"/>
                </a:cubicBezTo>
                <a:cubicBezTo>
                  <a:pt x="137690" y="189533"/>
                  <a:pt x="78786" y="182880"/>
                  <a:pt x="78786" y="182880"/>
                </a:cubicBezTo>
                <a:cubicBezTo>
                  <a:pt x="65723" y="187234"/>
                  <a:pt x="50349" y="187341"/>
                  <a:pt x="39597" y="195943"/>
                </a:cubicBezTo>
                <a:cubicBezTo>
                  <a:pt x="16577" y="214359"/>
                  <a:pt x="9013" y="248504"/>
                  <a:pt x="408" y="274320"/>
                </a:cubicBezTo>
                <a:cubicBezTo>
                  <a:pt x="20222" y="287529"/>
                  <a:pt x="51744" y="313509"/>
                  <a:pt x="78786" y="313509"/>
                </a:cubicBezTo>
                <a:cubicBezTo>
                  <a:pt x="100989" y="313509"/>
                  <a:pt x="122329" y="304800"/>
                  <a:pt x="144100" y="300446"/>
                </a:cubicBezTo>
                <a:cubicBezTo>
                  <a:pt x="139746" y="287383"/>
                  <a:pt x="144100" y="265612"/>
                  <a:pt x="131037" y="261258"/>
                </a:cubicBezTo>
                <a:cubicBezTo>
                  <a:pt x="73807" y="242181"/>
                  <a:pt x="61437" y="280750"/>
                  <a:pt x="39597" y="313509"/>
                </a:cubicBezTo>
                <a:cubicBezTo>
                  <a:pt x="62054" y="425790"/>
                  <a:pt x="30457" y="378823"/>
                  <a:pt x="196351" y="37882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9" idx="0"/>
          </p:cNvCxnSpPr>
          <p:nvPr/>
        </p:nvCxnSpPr>
        <p:spPr>
          <a:xfrm>
            <a:off x="9505814" y="3526971"/>
            <a:ext cx="380565" cy="97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412197" y="3909032"/>
            <a:ext cx="175804" cy="9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601064" y="3810000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653316" y="3758809"/>
            <a:ext cx="0" cy="274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666923" y="3902554"/>
            <a:ext cx="2194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9869397" y="3548158"/>
            <a:ext cx="0" cy="3657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Group 2059"/>
          <p:cNvGrpSpPr/>
          <p:nvPr/>
        </p:nvGrpSpPr>
        <p:grpSpPr>
          <a:xfrm>
            <a:off x="7924800" y="4495800"/>
            <a:ext cx="990600" cy="152400"/>
            <a:chOff x="8686800" y="4343400"/>
            <a:chExt cx="1688919" cy="228600"/>
          </a:xfrm>
        </p:grpSpPr>
        <p:cxnSp>
          <p:nvCxnSpPr>
            <p:cNvPr id="2051" name="Straight Connector 2050"/>
            <p:cNvCxnSpPr/>
            <p:nvPr/>
          </p:nvCxnSpPr>
          <p:spPr>
            <a:xfrm flipV="1">
              <a:off x="87630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Connector 2053"/>
            <p:cNvCxnSpPr/>
            <p:nvPr/>
          </p:nvCxnSpPr>
          <p:spPr>
            <a:xfrm>
              <a:off x="89154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90678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2202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93726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5250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96774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8298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99822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134600" y="4343400"/>
              <a:ext cx="15240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/>
            <p:cNvCxnSpPr/>
            <p:nvPr/>
          </p:nvCxnSpPr>
          <p:spPr>
            <a:xfrm flipH="1" flipV="1">
              <a:off x="8686800" y="4457700"/>
              <a:ext cx="76200" cy="1143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/>
            <p:cNvCxnSpPr/>
            <p:nvPr/>
          </p:nvCxnSpPr>
          <p:spPr>
            <a:xfrm flipV="1">
              <a:off x="10310404" y="4457700"/>
              <a:ext cx="65315" cy="1143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4" name="Straight Connector 2063"/>
          <p:cNvCxnSpPr/>
          <p:nvPr/>
        </p:nvCxnSpPr>
        <p:spPr>
          <a:xfrm>
            <a:off x="8191500" y="4051663"/>
            <a:ext cx="0" cy="5203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/>
          <p:cNvCxnSpPr/>
          <p:nvPr/>
        </p:nvCxnSpPr>
        <p:spPr>
          <a:xfrm>
            <a:off x="8915400" y="4572000"/>
            <a:ext cx="13472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 flipV="1">
            <a:off x="10260874" y="3708192"/>
            <a:ext cx="0" cy="8507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071"/>
          <p:cNvSpPr txBox="1"/>
          <p:nvPr/>
        </p:nvSpPr>
        <p:spPr>
          <a:xfrm>
            <a:off x="7924800" y="182880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Movable</a:t>
            </a:r>
          </a:p>
          <a:p>
            <a:r>
              <a:rPr lang="en-US" dirty="0">
                <a:latin typeface="Book Antiqua" panose="02040602050305030304" pitchFamily="18" charset="0"/>
              </a:rPr>
              <a:t>Detector</a:t>
            </a:r>
          </a:p>
        </p:txBody>
      </p:sp>
      <p:sp>
        <p:nvSpPr>
          <p:cNvPr id="2073" name="Rectangle 2072"/>
          <p:cNvSpPr/>
          <p:nvPr/>
        </p:nvSpPr>
        <p:spPr>
          <a:xfrm>
            <a:off x="4800600" y="952500"/>
            <a:ext cx="4333136" cy="3281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9882052" y="3716901"/>
            <a:ext cx="365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TextBox 2076"/>
          <p:cNvSpPr txBox="1"/>
          <p:nvPr/>
        </p:nvSpPr>
        <p:spPr>
          <a:xfrm>
            <a:off x="4953000" y="2819400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Nickel</a:t>
            </a:r>
          </a:p>
          <a:p>
            <a:r>
              <a:rPr lang="en-US" dirty="0">
                <a:latin typeface="Book Antiqua" panose="02040602050305030304" pitchFamily="18" charset="0"/>
              </a:rPr>
              <a:t>Target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230668" y="2903500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</a:t>
            </a:r>
          </a:p>
          <a:p>
            <a:r>
              <a:rPr lang="en-US" dirty="0">
                <a:latin typeface="Book Antiqua" panose="02040602050305030304" pitchFamily="18" charset="0"/>
              </a:rPr>
              <a:t>source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8534400" y="4953000"/>
            <a:ext cx="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45013" y="480060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347571" y="4953000"/>
            <a:ext cx="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271371" y="480060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058881" y="4800600"/>
            <a:ext cx="581015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262617" y="4558938"/>
            <a:ext cx="0" cy="4702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530199" y="5029200"/>
            <a:ext cx="1756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7620000" y="4558938"/>
            <a:ext cx="3203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620000" y="457200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7620000" y="5029200"/>
            <a:ext cx="651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00637" y="5286103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Accelerating voltage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15000" y="373380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beam</a:t>
            </a:r>
          </a:p>
        </p:txBody>
      </p:sp>
    </p:spTree>
    <p:extLst>
      <p:ext uri="{BB962C8B-B14F-4D97-AF65-F5344CB8AC3E}">
        <p14:creationId xmlns:p14="http://schemas.microsoft.com/office/powerpoint/2010/main" val="4070305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267200"/>
            <a:ext cx="1524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2" idx="0"/>
          </p:cNvCxnSpPr>
          <p:nvPr/>
        </p:nvCxnSpPr>
        <p:spPr>
          <a:xfrm>
            <a:off x="1447800" y="990600"/>
            <a:ext cx="0" cy="3276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-2400000">
            <a:off x="1095195" y="3225548"/>
            <a:ext cx="3200400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2209664" y="1541417"/>
            <a:ext cx="1472623" cy="2651760"/>
          </a:xfrm>
          <a:custGeom>
            <a:avLst/>
            <a:gdLst>
              <a:gd name="connsiteX0" fmla="*/ 67628 w 1472623"/>
              <a:gd name="connsiteY0" fmla="*/ 0 h 2651760"/>
              <a:gd name="connsiteX1" fmla="*/ 263571 w 1472623"/>
              <a:gd name="connsiteY1" fmla="*/ 1018903 h 2651760"/>
              <a:gd name="connsiteX2" fmla="*/ 54565 w 1472623"/>
              <a:gd name="connsiteY2" fmla="*/ 1711234 h 2651760"/>
              <a:gd name="connsiteX3" fmla="*/ 1452291 w 1472623"/>
              <a:gd name="connsiteY3" fmla="*/ 849086 h 2651760"/>
              <a:gd name="connsiteX4" fmla="*/ 838337 w 1472623"/>
              <a:gd name="connsiteY4" fmla="*/ 2024743 h 2651760"/>
              <a:gd name="connsiteX5" fmla="*/ 185194 w 1472623"/>
              <a:gd name="connsiteY5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2623" h="2651760">
                <a:moveTo>
                  <a:pt x="67628" y="0"/>
                </a:moveTo>
                <a:cubicBezTo>
                  <a:pt x="166688" y="366848"/>
                  <a:pt x="265748" y="733697"/>
                  <a:pt x="263571" y="1018903"/>
                </a:cubicBezTo>
                <a:cubicBezTo>
                  <a:pt x="261394" y="1304109"/>
                  <a:pt x="-143555" y="1739537"/>
                  <a:pt x="54565" y="1711234"/>
                </a:cubicBezTo>
                <a:cubicBezTo>
                  <a:pt x="252685" y="1682931"/>
                  <a:pt x="1321662" y="796835"/>
                  <a:pt x="1452291" y="849086"/>
                </a:cubicBezTo>
                <a:cubicBezTo>
                  <a:pt x="1582920" y="901338"/>
                  <a:pt x="1049520" y="1724297"/>
                  <a:pt x="838337" y="2024743"/>
                </a:cubicBezTo>
                <a:cubicBezTo>
                  <a:pt x="627154" y="2325189"/>
                  <a:pt x="406174" y="2488474"/>
                  <a:pt x="185194" y="2651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762000" y="3581400"/>
            <a:ext cx="1371600" cy="1371600"/>
          </a:xfrm>
          <a:prstGeom prst="arc">
            <a:avLst>
              <a:gd name="adj1" fmla="val 16200000"/>
              <a:gd name="adj2" fmla="val 192160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47800" y="3225548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50</a:t>
            </a:r>
            <a:r>
              <a:rPr lang="en-US" sz="2800" baseline="30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1310" y="1580605"/>
            <a:ext cx="15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54 eV electron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3400" y="4343400"/>
            <a:ext cx="1524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5105400" y="1066800"/>
            <a:ext cx="0" cy="3276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-2760000">
            <a:off x="4616792" y="3177225"/>
            <a:ext cx="3200400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4419600" y="3657600"/>
            <a:ext cx="1371600" cy="1371600"/>
          </a:xfrm>
          <a:prstGeom prst="arc">
            <a:avLst>
              <a:gd name="adj1" fmla="val 16200000"/>
              <a:gd name="adj2" fmla="val 1870260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200400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44</a:t>
            </a:r>
            <a:r>
              <a:rPr lang="en-US" sz="2800" baseline="30000" dirty="0">
                <a:latin typeface="Book Antiqua" panose="02040602050305030304" pitchFamily="18" charset="0"/>
              </a:rPr>
              <a:t>0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9980" y="1751816"/>
            <a:ext cx="15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 eV electron</a:t>
            </a:r>
          </a:p>
        </p:txBody>
      </p:sp>
      <p:sp>
        <p:nvSpPr>
          <p:cNvPr id="19" name="Freeform 18"/>
          <p:cNvSpPr/>
          <p:nvPr/>
        </p:nvSpPr>
        <p:spPr>
          <a:xfrm>
            <a:off x="5319864" y="2170833"/>
            <a:ext cx="1095072" cy="1619795"/>
          </a:xfrm>
          <a:custGeom>
            <a:avLst/>
            <a:gdLst>
              <a:gd name="connsiteX0" fmla="*/ 659123 w 1095072"/>
              <a:gd name="connsiteY0" fmla="*/ 0 h 1619795"/>
              <a:gd name="connsiteX1" fmla="*/ 5981 w 1095072"/>
              <a:gd name="connsiteY1" fmla="*/ 979715 h 1619795"/>
              <a:gd name="connsiteX2" fmla="*/ 998758 w 1095072"/>
              <a:gd name="connsiteY2" fmla="*/ 809897 h 1619795"/>
              <a:gd name="connsiteX3" fmla="*/ 1064072 w 1095072"/>
              <a:gd name="connsiteY3" fmla="*/ 809897 h 1619795"/>
              <a:gd name="connsiteX4" fmla="*/ 1064072 w 1095072"/>
              <a:gd name="connsiteY4" fmla="*/ 1005840 h 1619795"/>
              <a:gd name="connsiteX5" fmla="*/ 763626 w 1095072"/>
              <a:gd name="connsiteY5" fmla="*/ 1619795 h 16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072" h="1619795">
                <a:moveTo>
                  <a:pt x="659123" y="0"/>
                </a:moveTo>
                <a:cubicBezTo>
                  <a:pt x="304249" y="422366"/>
                  <a:pt x="-50625" y="844732"/>
                  <a:pt x="5981" y="979715"/>
                </a:cubicBezTo>
                <a:cubicBezTo>
                  <a:pt x="62587" y="1114698"/>
                  <a:pt x="822410" y="838200"/>
                  <a:pt x="998758" y="809897"/>
                </a:cubicBezTo>
                <a:cubicBezTo>
                  <a:pt x="1175106" y="781594"/>
                  <a:pt x="1053186" y="777240"/>
                  <a:pt x="1064072" y="809897"/>
                </a:cubicBezTo>
                <a:cubicBezTo>
                  <a:pt x="1074958" y="842554"/>
                  <a:pt x="1114146" y="870857"/>
                  <a:pt x="1064072" y="1005840"/>
                </a:cubicBezTo>
                <a:cubicBezTo>
                  <a:pt x="1013998" y="1140823"/>
                  <a:pt x="888812" y="1380309"/>
                  <a:pt x="763626" y="16197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3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46120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90851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29051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54187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2387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60920" y="1828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6120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90851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9051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54187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92387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60920" y="2560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46120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90851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29051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54187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92387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60920" y="33223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46120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90851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29051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4187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92387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60920" y="4008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498667" y="1217023"/>
            <a:ext cx="4876800" cy="220980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07227" y="1567487"/>
            <a:ext cx="4876800" cy="220980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13164" y="1759991"/>
            <a:ext cx="5270863" cy="237744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935874" y="2057400"/>
            <a:ext cx="5348153" cy="241554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876801" y="2415855"/>
            <a:ext cx="5287193" cy="2376352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90800" y="1920240"/>
            <a:ext cx="571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029200" y="457200"/>
            <a:ext cx="0" cy="1463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055326" y="291737"/>
            <a:ext cx="703219" cy="157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025858" y="596695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419600" y="1447800"/>
            <a:ext cx="914400" cy="914400"/>
          </a:xfrm>
          <a:prstGeom prst="arc">
            <a:avLst>
              <a:gd name="adj1" fmla="val 12571668"/>
              <a:gd name="adj2" fmla="val 173222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/>
          <p:cNvSpPr/>
          <p:nvPr/>
        </p:nvSpPr>
        <p:spPr>
          <a:xfrm>
            <a:off x="3886200" y="762000"/>
            <a:ext cx="2286000" cy="2286000"/>
          </a:xfrm>
          <a:prstGeom prst="arc">
            <a:avLst>
              <a:gd name="adj1" fmla="val 16200000"/>
              <a:gd name="adj2" fmla="val 19305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419600" y="11430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72750" y="358914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018315" y="1828800"/>
            <a:ext cx="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992187" y="985047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 noChangeAspect="1"/>
          </p:cNvCxnSpPr>
          <p:nvPr/>
        </p:nvCxnSpPr>
        <p:spPr>
          <a:xfrm rot="-360000" flipH="1">
            <a:off x="6467437" y="2675160"/>
            <a:ext cx="201170" cy="301752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98920" y="26670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939244" y="2643052"/>
            <a:ext cx="677093" cy="54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028703" y="220980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81" name="Arc 80"/>
          <p:cNvSpPr/>
          <p:nvPr/>
        </p:nvSpPr>
        <p:spPr>
          <a:xfrm>
            <a:off x="4343400" y="1245326"/>
            <a:ext cx="1371600" cy="1371600"/>
          </a:xfrm>
          <a:prstGeom prst="arc">
            <a:avLst>
              <a:gd name="adj1" fmla="val 16200000"/>
              <a:gd name="adj2" fmla="val 177363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/>
          <p:cNvSpPr/>
          <p:nvPr/>
        </p:nvSpPr>
        <p:spPr>
          <a:xfrm>
            <a:off x="4343400" y="1245326"/>
            <a:ext cx="1371600" cy="1371600"/>
          </a:xfrm>
          <a:prstGeom prst="arc">
            <a:avLst>
              <a:gd name="adj1" fmla="val 17837976"/>
              <a:gd name="adj2" fmla="val 191979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rot="720000">
            <a:off x="5172750" y="1140478"/>
            <a:ext cx="0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2280000">
            <a:off x="5449340" y="1270934"/>
            <a:ext cx="0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 noChangeAspect="1"/>
          </p:cNvCxnSpPr>
          <p:nvPr/>
        </p:nvCxnSpPr>
        <p:spPr>
          <a:xfrm>
            <a:off x="411480" y="1097280"/>
            <a:ext cx="1950720" cy="88392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 noChangeAspect="1"/>
          </p:cNvCxnSpPr>
          <p:nvPr/>
        </p:nvCxnSpPr>
        <p:spPr>
          <a:xfrm>
            <a:off x="-215537" y="2205117"/>
            <a:ext cx="1950720" cy="88392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 noChangeAspect="1"/>
          </p:cNvCxnSpPr>
          <p:nvPr/>
        </p:nvCxnSpPr>
        <p:spPr>
          <a:xfrm flipV="1">
            <a:off x="515545" y="522732"/>
            <a:ext cx="984507" cy="22052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107946" y="-51054"/>
            <a:ext cx="0" cy="1463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107946" y="1409699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 noChangeAspect="1"/>
          </p:cNvCxnSpPr>
          <p:nvPr/>
        </p:nvCxnSpPr>
        <p:spPr>
          <a:xfrm flipV="1">
            <a:off x="1105768" y="602198"/>
            <a:ext cx="984507" cy="22052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1121009" y="1477296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635726" y="953589"/>
            <a:ext cx="914400" cy="914400"/>
          </a:xfrm>
          <a:prstGeom prst="arc">
            <a:avLst>
              <a:gd name="adj1" fmla="val 12076682"/>
              <a:gd name="adj2" fmla="val 161431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48840" y="60960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06" name="Arc 105"/>
          <p:cNvSpPr/>
          <p:nvPr/>
        </p:nvSpPr>
        <p:spPr>
          <a:xfrm>
            <a:off x="533400" y="685800"/>
            <a:ext cx="1188720" cy="1188720"/>
          </a:xfrm>
          <a:prstGeom prst="arc">
            <a:avLst>
              <a:gd name="adj1" fmla="val 16172893"/>
              <a:gd name="adj2" fmla="val 177253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-186506" y="152344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90</a:t>
            </a:r>
            <a:r>
              <a:rPr lang="en-US" sz="2400" baseline="30000" dirty="0">
                <a:latin typeface="Book Antiqua" panose="02040602050305030304" pitchFamily="18" charset="0"/>
              </a:rPr>
              <a:t>0</a:t>
            </a:r>
            <a:r>
              <a:rPr lang="en-US" sz="2400" dirty="0">
                <a:latin typeface="Book Antiqua" panose="02040602050305030304" pitchFamily="18" charset="0"/>
              </a:rPr>
              <a:t>-</a:t>
            </a:r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08" name="Freeform 107"/>
          <p:cNvSpPr/>
          <p:nvPr/>
        </p:nvSpPr>
        <p:spPr>
          <a:xfrm flipH="1">
            <a:off x="685800" y="457200"/>
            <a:ext cx="522515" cy="235131"/>
          </a:xfrm>
          <a:custGeom>
            <a:avLst/>
            <a:gdLst>
              <a:gd name="connsiteX0" fmla="*/ 0 w 522515"/>
              <a:gd name="connsiteY0" fmla="*/ 235131 h 235131"/>
              <a:gd name="connsiteX1" fmla="*/ 143692 w 522515"/>
              <a:gd name="connsiteY1" fmla="*/ 91440 h 235131"/>
              <a:gd name="connsiteX2" fmla="*/ 522515 w 522515"/>
              <a:gd name="connsiteY2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5" h="235131">
                <a:moveTo>
                  <a:pt x="0" y="235131"/>
                </a:moveTo>
                <a:cubicBezTo>
                  <a:pt x="28303" y="182879"/>
                  <a:pt x="56606" y="130628"/>
                  <a:pt x="143692" y="91440"/>
                </a:cubicBezTo>
                <a:cubicBezTo>
                  <a:pt x="230778" y="52251"/>
                  <a:pt x="376646" y="26125"/>
                  <a:pt x="522515" y="0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>
            <a:cxnSpLocks noChangeAspect="1"/>
          </p:cNvCxnSpPr>
          <p:nvPr/>
        </p:nvCxnSpPr>
        <p:spPr>
          <a:xfrm flipV="1">
            <a:off x="1116870" y="433614"/>
            <a:ext cx="1089769" cy="9379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550126" y="1056731"/>
            <a:ext cx="596958" cy="81778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20634" y="124314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46982" y="27432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38686" y="1900535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62820" y="80511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0" y="1188720"/>
            <a:ext cx="533400" cy="109728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-8782" y="132152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685800" y="3352800"/>
            <a:ext cx="34307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[AB+BC] – AD = d sin </a:t>
            </a:r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495800" y="1640911"/>
            <a:ext cx="109728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2455817" y="845984"/>
            <a:ext cx="2116183" cy="1035067"/>
          </a:xfrm>
          <a:custGeom>
            <a:avLst/>
            <a:gdLst>
              <a:gd name="connsiteX0" fmla="*/ 2116183 w 2116183"/>
              <a:gd name="connsiteY0" fmla="*/ 1035067 h 1035067"/>
              <a:gd name="connsiteX1" fmla="*/ 1188720 w 2116183"/>
              <a:gd name="connsiteY1" fmla="*/ 29227 h 1035067"/>
              <a:gd name="connsiteX2" fmla="*/ 0 w 2116183"/>
              <a:gd name="connsiteY2" fmla="*/ 368862 h 103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183" h="1035067">
                <a:moveTo>
                  <a:pt x="2116183" y="1035067"/>
                </a:moveTo>
                <a:cubicBezTo>
                  <a:pt x="1828800" y="587664"/>
                  <a:pt x="1541417" y="140261"/>
                  <a:pt x="1188720" y="29227"/>
                </a:cubicBezTo>
                <a:cubicBezTo>
                  <a:pt x="836023" y="-81807"/>
                  <a:pt x="418011" y="143527"/>
                  <a:pt x="0" y="36886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c 122"/>
          <p:cNvSpPr/>
          <p:nvPr/>
        </p:nvSpPr>
        <p:spPr>
          <a:xfrm>
            <a:off x="-39189" y="278674"/>
            <a:ext cx="2286000" cy="2286000"/>
          </a:xfrm>
          <a:prstGeom prst="arc">
            <a:avLst>
              <a:gd name="adj1" fmla="val 16200000"/>
              <a:gd name="adj2" fmla="val 189698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676400" y="0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4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51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0300" y="1447800"/>
            <a:ext cx="76200" cy="2362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8600" y="2590800"/>
            <a:ext cx="2209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16200000">
            <a:off x="3200400" y="1181100"/>
            <a:ext cx="1371600" cy="281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95900" y="1295400"/>
            <a:ext cx="45719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1" idx="0"/>
            <a:endCxn id="11" idx="5"/>
          </p:cNvCxnSpPr>
          <p:nvPr/>
        </p:nvCxnSpPr>
        <p:spPr>
          <a:xfrm flipV="1">
            <a:off x="2476500" y="2247900"/>
            <a:ext cx="14097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38400" y="2590800"/>
            <a:ext cx="14097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00800" y="1295400"/>
            <a:ext cx="2514600" cy="2667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2105297"/>
            <a:ext cx="1005840" cy="10058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10696" y="2159726"/>
            <a:ext cx="914400" cy="914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81948" y="1841863"/>
            <a:ext cx="1554480" cy="155448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16085" y="3974068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Photographic plate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76400" y="38862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Thin gold foil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1000" y="222146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beam</a:t>
            </a:r>
          </a:p>
        </p:txBody>
      </p:sp>
      <p:cxnSp>
        <p:nvCxnSpPr>
          <p:cNvPr id="36" name="Straight Connector 35"/>
          <p:cNvCxnSpPr>
            <a:stCxn id="18" idx="0"/>
            <a:endCxn id="18" idx="2"/>
          </p:cNvCxnSpPr>
          <p:nvPr/>
        </p:nvCxnSpPr>
        <p:spPr>
          <a:xfrm>
            <a:off x="7658100" y="12954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1"/>
            <a:endCxn id="18" idx="3"/>
          </p:cNvCxnSpPr>
          <p:nvPr/>
        </p:nvCxnSpPr>
        <p:spPr>
          <a:xfrm>
            <a:off x="6400800" y="2628900"/>
            <a:ext cx="251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797040" y="1767840"/>
            <a:ext cx="1737360" cy="173736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30737" y="2464526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291937" y="3962400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Diffraction pattern on the </a:t>
            </a:r>
          </a:p>
          <a:p>
            <a:r>
              <a:rPr lang="en-US" dirty="0">
                <a:latin typeface="Book Antiqua" panose="02040602050305030304" pitchFamily="18" charset="0"/>
              </a:rPr>
              <a:t>photographic plate</a:t>
            </a:r>
          </a:p>
        </p:txBody>
      </p:sp>
      <p:sp>
        <p:nvSpPr>
          <p:cNvPr id="22" name="Freeform 21"/>
          <p:cNvSpPr/>
          <p:nvPr/>
        </p:nvSpPr>
        <p:spPr>
          <a:xfrm rot="540818">
            <a:off x="5425440" y="1408038"/>
            <a:ext cx="1602377" cy="163477"/>
          </a:xfrm>
          <a:custGeom>
            <a:avLst/>
            <a:gdLst>
              <a:gd name="connsiteX0" fmla="*/ 0 w 1933303"/>
              <a:gd name="connsiteY0" fmla="*/ 326954 h 326954"/>
              <a:gd name="connsiteX1" fmla="*/ 1123406 w 1933303"/>
              <a:gd name="connsiteY1" fmla="*/ 382 h 326954"/>
              <a:gd name="connsiteX2" fmla="*/ 1933303 w 1933303"/>
              <a:gd name="connsiteY2" fmla="*/ 274702 h 3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303" h="326954">
                <a:moveTo>
                  <a:pt x="0" y="326954"/>
                </a:moveTo>
                <a:cubicBezTo>
                  <a:pt x="400594" y="168022"/>
                  <a:pt x="801189" y="9091"/>
                  <a:pt x="1123406" y="382"/>
                </a:cubicBezTo>
                <a:cubicBezTo>
                  <a:pt x="1445623" y="-8327"/>
                  <a:pt x="1689463" y="133187"/>
                  <a:pt x="1933303" y="274702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0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802F97-96B0-FD42-A7F4-5659BB79BBEB}"/>
              </a:ext>
            </a:extLst>
          </p:cNvPr>
          <p:cNvGrpSpPr/>
          <p:nvPr/>
        </p:nvGrpSpPr>
        <p:grpSpPr>
          <a:xfrm>
            <a:off x="2286000" y="1447800"/>
            <a:ext cx="3430589" cy="2974033"/>
            <a:chOff x="2484120" y="988367"/>
            <a:chExt cx="3430589" cy="297403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2D6974D-0188-B84C-B3B1-9ECD1B321BE1}"/>
                </a:ext>
              </a:extLst>
            </p:cNvPr>
            <p:cNvCxnSpPr/>
            <p:nvPr/>
          </p:nvCxnSpPr>
          <p:spPr>
            <a:xfrm flipV="1">
              <a:off x="4038600" y="1219200"/>
              <a:ext cx="0" cy="2743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20CA31-D216-4541-9653-F9D45F22814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038600" y="1036320"/>
              <a:ext cx="0" cy="3108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E332CC-DFB8-0545-9E83-AA2D90C75ACB}"/>
                </a:ext>
              </a:extLst>
            </p:cNvPr>
            <p:cNvSpPr/>
            <p:nvPr/>
          </p:nvSpPr>
          <p:spPr>
            <a:xfrm>
              <a:off x="2819400" y="2545080"/>
              <a:ext cx="18288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C9181-1ED7-C14A-A933-43B1A51A5588}"/>
                </a:ext>
              </a:extLst>
            </p:cNvPr>
            <p:cNvSpPr/>
            <p:nvPr/>
          </p:nvSpPr>
          <p:spPr>
            <a:xfrm rot="5400000">
              <a:off x="3947160" y="3474720"/>
              <a:ext cx="182880" cy="9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B63BDE-0AF1-6E42-BB78-B25ED00C70AF}"/>
                    </a:ext>
                  </a:extLst>
                </p:cNvPr>
                <p:cNvSpPr txBox="1"/>
                <p:nvPr/>
              </p:nvSpPr>
              <p:spPr>
                <a:xfrm>
                  <a:off x="2684752" y="2129135"/>
                  <a:ext cx="4067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B63BDE-0AF1-6E42-BB78-B25ED00C7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4752" y="2129135"/>
                  <a:ext cx="40677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0D5590-50A4-EE47-8C89-1F564A564BC1}"/>
                    </a:ext>
                  </a:extLst>
                </p:cNvPr>
                <p:cNvSpPr txBox="1"/>
                <p:nvPr/>
              </p:nvSpPr>
              <p:spPr>
                <a:xfrm>
                  <a:off x="4038600" y="3272944"/>
                  <a:ext cx="4175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0D5590-50A4-EE47-8C89-1F564A564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272944"/>
                  <a:ext cx="41755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E7FF11-5ABC-DE4B-AE06-B981FFAEF55E}"/>
                    </a:ext>
                  </a:extLst>
                </p:cNvPr>
                <p:cNvSpPr txBox="1"/>
                <p:nvPr/>
              </p:nvSpPr>
              <p:spPr>
                <a:xfrm>
                  <a:off x="3680124" y="2558628"/>
                  <a:ext cx="4217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E7FF11-5ABC-DE4B-AE06-B981FFAEF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124" y="2558628"/>
                  <a:ext cx="421782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BB6B35-1D4A-A04D-8245-DCB3E380CC86}"/>
                    </a:ext>
                  </a:extLst>
                </p:cNvPr>
                <p:cNvSpPr txBox="1"/>
                <p:nvPr/>
              </p:nvSpPr>
              <p:spPr>
                <a:xfrm>
                  <a:off x="5528321" y="2405687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BB6B35-1D4A-A04D-8245-DCB3E380C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321" y="2405687"/>
                  <a:ext cx="386388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BA0CF8-1BF5-6045-A3DA-434024EB4B77}"/>
                    </a:ext>
                  </a:extLst>
                </p:cNvPr>
                <p:cNvSpPr txBox="1"/>
                <p:nvPr/>
              </p:nvSpPr>
              <p:spPr>
                <a:xfrm>
                  <a:off x="3614351" y="988367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BA0CF8-1BF5-6045-A3DA-434024EB4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351" y="988367"/>
                  <a:ext cx="391004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2BDD69-9B42-DE44-A27A-2DCF4F608B17}"/>
                </a:ext>
              </a:extLst>
            </p:cNvPr>
            <p:cNvCxnSpPr/>
            <p:nvPr/>
          </p:nvCxnSpPr>
          <p:spPr>
            <a:xfrm flipV="1">
              <a:off x="3891015" y="3272944"/>
              <a:ext cx="0" cy="4001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89CC4A-A8C8-5246-B13C-FC097272B4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10840" y="2535418"/>
              <a:ext cx="0" cy="4001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374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5400000">
            <a:off x="57150" y="2394313"/>
            <a:ext cx="114300" cy="4572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533400" y="2565763"/>
            <a:ext cx="4191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4400" y="2070463"/>
            <a:ext cx="76200" cy="49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1134" y="2696390"/>
            <a:ext cx="76200" cy="49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19100" y="2622913"/>
            <a:ext cx="32385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79666" y="2054136"/>
            <a:ext cx="76200" cy="49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76400" y="2680063"/>
            <a:ext cx="76200" cy="49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381000" y="2603863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381000" y="3518263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0600" y="3422469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6800" y="3274423"/>
            <a:ext cx="0" cy="548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3513909"/>
            <a:ext cx="650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9" idx="2"/>
          </p:cNvCxnSpPr>
          <p:nvPr/>
        </p:nvCxnSpPr>
        <p:spPr>
          <a:xfrm flipH="1" flipV="1">
            <a:off x="1714500" y="3175362"/>
            <a:ext cx="0" cy="345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-381000" y="3108688"/>
            <a:ext cx="49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3211" y="3013166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2474" y="2865120"/>
            <a:ext cx="0" cy="548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2474" y="3108688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810000" y="2044337"/>
            <a:ext cx="457200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10000" y="2849880"/>
            <a:ext cx="457200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962400" y="2549435"/>
            <a:ext cx="152400" cy="14967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038600" y="2233749"/>
            <a:ext cx="6858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24400" y="1689463"/>
            <a:ext cx="0" cy="54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381500" y="1689463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92237" y="1596210"/>
            <a:ext cx="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368800" y="1479370"/>
            <a:ext cx="0" cy="457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040778" y="1703978"/>
            <a:ext cx="256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38600" y="1700348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8205271">
            <a:off x="3560420" y="2317130"/>
            <a:ext cx="1489760" cy="1909685"/>
          </a:xfrm>
          <a:prstGeom prst="arc">
            <a:avLst>
              <a:gd name="adj1" fmla="val 16947235"/>
              <a:gd name="adj2" fmla="val 19271549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3394729" flipV="1">
            <a:off x="3536472" y="993974"/>
            <a:ext cx="1489760" cy="1909685"/>
          </a:xfrm>
          <a:prstGeom prst="arc">
            <a:avLst>
              <a:gd name="adj1" fmla="val 16947235"/>
              <a:gd name="adj2" fmla="val 19271549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90800" y="1995898"/>
            <a:ext cx="228600" cy="12937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286000" y="3289663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</a:t>
            </a:r>
          </a:p>
          <a:p>
            <a:r>
              <a:rPr lang="en-US" dirty="0">
                <a:latin typeface="Book Antiqua" panose="02040602050305030304" pitchFamily="18" charset="0"/>
              </a:rPr>
              <a:t>Optics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29000" y="337674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“Double slit”</a:t>
            </a:r>
          </a:p>
        </p:txBody>
      </p:sp>
      <p:sp>
        <p:nvSpPr>
          <p:cNvPr id="53" name="Oval 52"/>
          <p:cNvSpPr/>
          <p:nvPr/>
        </p:nvSpPr>
        <p:spPr>
          <a:xfrm>
            <a:off x="5232764" y="2070463"/>
            <a:ext cx="228600" cy="12937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248400" y="1995898"/>
            <a:ext cx="76200" cy="1387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4" idx="3"/>
          </p:cNvCxnSpPr>
          <p:nvPr/>
        </p:nvCxnSpPr>
        <p:spPr>
          <a:xfrm flipV="1">
            <a:off x="6324600" y="2666184"/>
            <a:ext cx="685800" cy="2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60188" y="1841863"/>
            <a:ext cx="1669212" cy="1664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-838200" y="1308463"/>
            <a:ext cx="76962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-457200" y="31489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3 kV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4800" y="36061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50 kV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112726" y="2571206"/>
            <a:ext cx="1920240" cy="11887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7010400" y="2680063"/>
            <a:ext cx="0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010400" y="3289663"/>
            <a:ext cx="152400" cy="1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480047" y="382306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Display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8751"/>
          <a:stretch/>
        </p:blipFill>
        <p:spPr>
          <a:xfrm>
            <a:off x="7162800" y="2603863"/>
            <a:ext cx="1847850" cy="111987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960188" y="3465731"/>
            <a:ext cx="212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</a:t>
            </a:r>
          </a:p>
          <a:p>
            <a:r>
              <a:rPr lang="en-US" dirty="0">
                <a:latin typeface="Book Antiqua" panose="02040602050305030304" pitchFamily="18" charset="0"/>
              </a:rPr>
              <a:t>Focusing and Detection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-545983" y="1457377"/>
            <a:ext cx="111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Field emission  tip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11125" y="2070463"/>
            <a:ext cx="184418" cy="47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38200" y="138466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Ring anodes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933994" y="1749699"/>
            <a:ext cx="285206" cy="25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417320" y="1743167"/>
            <a:ext cx="285206" cy="25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313081" y="1384663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10 V</a:t>
            </a:r>
          </a:p>
        </p:txBody>
      </p:sp>
    </p:spTree>
    <p:extLst>
      <p:ext uri="{BB962C8B-B14F-4D97-AF65-F5344CB8AC3E}">
        <p14:creationId xmlns:p14="http://schemas.microsoft.com/office/powerpoint/2010/main" val="6377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981200" y="53340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09800" y="52578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28194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502920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1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13.6 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51460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2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3.4 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864416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3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1.5 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470353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4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0.8 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21920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 =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931126" y="1403866"/>
            <a:ext cx="609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0920" y="28194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507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509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511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507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509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0540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275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27432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51702" y="27432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09800" y="20574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51702" y="20574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86400" y="20574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97000" y="16764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38902" y="16764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73600" y="16764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26200" y="167640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762000"/>
            <a:ext cx="8915400" cy="518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08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981200" y="53340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09800" y="52578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28194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502920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1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13.6 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51460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2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3.4 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864416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3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1.5 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470353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  <a:r>
              <a:rPr lang="en-US" sz="2000" baseline="-25000" dirty="0">
                <a:latin typeface="Book Antiqua" panose="02040602050305030304" pitchFamily="18" charset="0"/>
              </a:rPr>
              <a:t>4</a:t>
            </a:r>
            <a:r>
              <a:rPr lang="en-US" sz="2000" dirty="0">
                <a:latin typeface="Book Antiqua" panose="02040602050305030304" pitchFamily="18" charset="0"/>
              </a:rPr>
              <a:t> = </a:t>
            </a:r>
            <a:r>
              <a:rPr lang="en-US" sz="2800" dirty="0">
                <a:latin typeface="Book Antiqua" panose="02040602050305030304" pitchFamily="18" charset="0"/>
              </a:rPr>
              <a:t>-</a:t>
            </a:r>
            <a:r>
              <a:rPr lang="en-US" sz="2000" dirty="0">
                <a:latin typeface="Book Antiqua" panose="02040602050305030304" pitchFamily="18" charset="0"/>
              </a:rPr>
              <a:t> 0.8 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21920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 =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931126" y="1403866"/>
            <a:ext cx="609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0920" y="28194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507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509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51120" y="2133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507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509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0540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27520" y="1752600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27432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51702" y="27432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09800" y="20574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51702" y="20574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86400" y="20574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3d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97000" y="1676400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38902" y="167640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73600" y="16764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26200" y="1676400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4f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762000"/>
            <a:ext cx="8915400" cy="518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29840" y="2819400"/>
            <a:ext cx="1309062" cy="2514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18496" y="2133600"/>
            <a:ext cx="1091704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4400" y="2438400"/>
                <a:ext cx="334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=−3.4−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−1.5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=−1.9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𝑒𝑉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438400"/>
                <a:ext cx="3348545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01678" y="3897868"/>
                <a:ext cx="3656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=−13.6 −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−3.4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=−10.2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𝑒𝑉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78" y="3897868"/>
                <a:ext cx="365632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3048000" y="4347412"/>
            <a:ext cx="952896" cy="394765"/>
          </a:xfrm>
          <a:custGeom>
            <a:avLst/>
            <a:gdLst>
              <a:gd name="connsiteX0" fmla="*/ 0 w 1606731"/>
              <a:gd name="connsiteY0" fmla="*/ 238011 h 394765"/>
              <a:gd name="connsiteX1" fmla="*/ 222068 w 1606731"/>
              <a:gd name="connsiteY1" fmla="*/ 2879 h 394765"/>
              <a:gd name="connsiteX2" fmla="*/ 404948 w 1606731"/>
              <a:gd name="connsiteY2" fmla="*/ 381702 h 394765"/>
              <a:gd name="connsiteX3" fmla="*/ 692331 w 1606731"/>
              <a:gd name="connsiteY3" fmla="*/ 15942 h 394765"/>
              <a:gd name="connsiteX4" fmla="*/ 849086 w 1606731"/>
              <a:gd name="connsiteY4" fmla="*/ 368639 h 394765"/>
              <a:gd name="connsiteX5" fmla="*/ 1084217 w 1606731"/>
              <a:gd name="connsiteY5" fmla="*/ 68193 h 394765"/>
              <a:gd name="connsiteX6" fmla="*/ 1254034 w 1606731"/>
              <a:gd name="connsiteY6" fmla="*/ 394765 h 394765"/>
              <a:gd name="connsiteX7" fmla="*/ 1502228 w 1606731"/>
              <a:gd name="connsiteY7" fmla="*/ 68193 h 394765"/>
              <a:gd name="connsiteX8" fmla="*/ 1606731 w 1606731"/>
              <a:gd name="connsiteY8" fmla="*/ 159633 h 39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6731" h="394765">
                <a:moveTo>
                  <a:pt x="0" y="238011"/>
                </a:moveTo>
                <a:cubicBezTo>
                  <a:pt x="77288" y="108471"/>
                  <a:pt x="154577" y="-21069"/>
                  <a:pt x="222068" y="2879"/>
                </a:cubicBezTo>
                <a:cubicBezTo>
                  <a:pt x="289559" y="26827"/>
                  <a:pt x="326571" y="379525"/>
                  <a:pt x="404948" y="381702"/>
                </a:cubicBezTo>
                <a:cubicBezTo>
                  <a:pt x="483325" y="383879"/>
                  <a:pt x="618308" y="18119"/>
                  <a:pt x="692331" y="15942"/>
                </a:cubicBezTo>
                <a:cubicBezTo>
                  <a:pt x="766354" y="13765"/>
                  <a:pt x="783772" y="359931"/>
                  <a:pt x="849086" y="368639"/>
                </a:cubicBezTo>
                <a:cubicBezTo>
                  <a:pt x="914400" y="377347"/>
                  <a:pt x="1016726" y="63839"/>
                  <a:pt x="1084217" y="68193"/>
                </a:cubicBezTo>
                <a:cubicBezTo>
                  <a:pt x="1151708" y="72547"/>
                  <a:pt x="1184366" y="394765"/>
                  <a:pt x="1254034" y="394765"/>
                </a:cubicBezTo>
                <a:cubicBezTo>
                  <a:pt x="1323702" y="394765"/>
                  <a:pt x="1443445" y="107382"/>
                  <a:pt x="1502228" y="68193"/>
                </a:cubicBezTo>
                <a:cubicBezTo>
                  <a:pt x="1561011" y="29004"/>
                  <a:pt x="1583871" y="94318"/>
                  <a:pt x="1606731" y="1596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159270" y="4298380"/>
                <a:ext cx="4178260" cy="49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10.2 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𝑒𝑉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4.14×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−15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𝑒𝑉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=2.46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15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𝐻𝑧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70" y="4298380"/>
                <a:ext cx="4178260" cy="492827"/>
              </a:xfrm>
              <a:prstGeom prst="rect">
                <a:avLst/>
              </a:prstGeom>
              <a:blipFill rotWithShape="1">
                <a:blip r:embed="rId4"/>
                <a:stretch>
                  <a:fillRect l="-29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3184371" y="4876800"/>
            <a:ext cx="12733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65617" y="2743200"/>
                <a:ext cx="270651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=4.59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17" y="2743200"/>
                <a:ext cx="2706510" cy="6127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76800" y="488846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(UV light)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7101" y="2873437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(Visible light)</a:t>
            </a:r>
          </a:p>
        </p:txBody>
      </p:sp>
    </p:spTree>
    <p:extLst>
      <p:ext uri="{BB962C8B-B14F-4D97-AF65-F5344CB8AC3E}">
        <p14:creationId xmlns:p14="http://schemas.microsoft.com/office/powerpoint/2010/main" val="1474343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057400" y="2514600"/>
            <a:ext cx="3657600" cy="13716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76800" y="37011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>
            <a:off x="2044337" y="2514600"/>
            <a:ext cx="3657600" cy="1371600"/>
          </a:xfrm>
          <a:prstGeom prst="arc">
            <a:avLst>
              <a:gd name="adj1" fmla="val 430732"/>
              <a:gd name="adj2" fmla="val 4174028"/>
            </a:avLst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2070463" y="2514600"/>
            <a:ext cx="3657600" cy="1371600"/>
          </a:xfrm>
          <a:prstGeom prst="arc">
            <a:avLst>
              <a:gd name="adj1" fmla="val 8569580"/>
              <a:gd name="adj2" fmla="val 994892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4338" y="3729335"/>
            <a:ext cx="288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73380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86200" y="1600200"/>
            <a:ext cx="0" cy="1447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6200" y="19767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19546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μ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86200" y="3964632"/>
            <a:ext cx="0" cy="6924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61342" y="354651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915903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3276600" y="914400"/>
            <a:ext cx="0" cy="548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95600" y="99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8" name="Arc 7"/>
          <p:cNvSpPr/>
          <p:nvPr/>
        </p:nvSpPr>
        <p:spPr>
          <a:xfrm>
            <a:off x="990600" y="1371600"/>
            <a:ext cx="4572000" cy="4572000"/>
          </a:xfrm>
          <a:prstGeom prst="arc">
            <a:avLst>
              <a:gd name="adj1" fmla="val 16200000"/>
              <a:gd name="adj2" fmla="val 533692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45555" y="3657600"/>
            <a:ext cx="2917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2100000" flipV="1">
            <a:off x="3932198" y="1578309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960000" flipV="1">
            <a:off x="4343682" y="2036637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V="1">
            <a:off x="4419600" y="2514600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9500000">
            <a:off x="3958602" y="3477017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3004" y="1785018"/>
            <a:ext cx="128479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276600" y="2730137"/>
            <a:ext cx="210312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276600" y="5538651"/>
            <a:ext cx="128479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276600" y="4648200"/>
            <a:ext cx="210312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7640000">
            <a:off x="4347187" y="2985991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14600" y="1524000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+2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524000"/>
                <a:ext cx="833883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18917" y="2438400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+1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17" y="2438400"/>
                <a:ext cx="83388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27663" y="4402072"/>
                <a:ext cx="707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63" y="4402072"/>
                <a:ext cx="70724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45555" y="5257800"/>
                <a:ext cx="707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555" y="5257800"/>
                <a:ext cx="7072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748147" y="3576935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47" y="3576935"/>
                <a:ext cx="423513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28733" y="4752597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733" y="4752597"/>
                <a:ext cx="806759" cy="50520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55841" y="3990597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41" y="3990597"/>
                <a:ext cx="806759" cy="50520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27241" y="3228597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41" y="3228597"/>
                <a:ext cx="806759" cy="50520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32041" y="2771397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41" y="2771397"/>
                <a:ext cx="806759" cy="50520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22441" y="1905000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41" y="1905000"/>
                <a:ext cx="806759" cy="50520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143255" y="2761515"/>
                <a:ext cx="736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35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5" y="2761515"/>
                <a:ext cx="736035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/>
          <p:cNvSpPr/>
          <p:nvPr/>
        </p:nvSpPr>
        <p:spPr>
          <a:xfrm rot="19175459">
            <a:off x="3076304" y="3174328"/>
            <a:ext cx="533400" cy="433198"/>
          </a:xfrm>
          <a:prstGeom prst="arc">
            <a:avLst>
              <a:gd name="adj1" fmla="val 17337104"/>
              <a:gd name="adj2" fmla="val 2998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9175459">
            <a:off x="3048584" y="3331789"/>
            <a:ext cx="533400" cy="433198"/>
          </a:xfrm>
          <a:prstGeom prst="arc">
            <a:avLst>
              <a:gd name="adj1" fmla="val 17337104"/>
              <a:gd name="adj2" fmla="val 1959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33503" y="3248297"/>
            <a:ext cx="287383" cy="156754"/>
          </a:xfrm>
          <a:custGeom>
            <a:avLst/>
            <a:gdLst>
              <a:gd name="connsiteX0" fmla="*/ 0 w 287383"/>
              <a:gd name="connsiteY0" fmla="*/ 156754 h 156754"/>
              <a:gd name="connsiteX1" fmla="*/ 156754 w 287383"/>
              <a:gd name="connsiteY1" fmla="*/ 91440 h 156754"/>
              <a:gd name="connsiteX2" fmla="*/ 287383 w 287383"/>
              <a:gd name="connsiteY2" fmla="*/ 0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383" h="156754">
                <a:moveTo>
                  <a:pt x="0" y="156754"/>
                </a:moveTo>
                <a:cubicBezTo>
                  <a:pt x="54428" y="137160"/>
                  <a:pt x="108857" y="117566"/>
                  <a:pt x="156754" y="91440"/>
                </a:cubicBezTo>
                <a:cubicBezTo>
                  <a:pt x="204651" y="65314"/>
                  <a:pt x="246017" y="32657"/>
                  <a:pt x="28738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683565" y="2891135"/>
                <a:ext cx="736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66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65" y="2891135"/>
                <a:ext cx="736035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/>
          <p:cNvSpPr/>
          <p:nvPr/>
        </p:nvSpPr>
        <p:spPr>
          <a:xfrm>
            <a:off x="7644505" y="5225462"/>
            <a:ext cx="2560320" cy="49421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29400" y="3324843"/>
            <a:ext cx="4572000" cy="49421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845433" y="4319715"/>
            <a:ext cx="4139934" cy="49421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58000" y="2364560"/>
            <a:ext cx="4139934" cy="49421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650480" y="1457916"/>
            <a:ext cx="2560320" cy="49421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8915400" y="848316"/>
            <a:ext cx="0" cy="548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534400" y="9245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95" name="Arc 94"/>
          <p:cNvSpPr/>
          <p:nvPr/>
        </p:nvSpPr>
        <p:spPr>
          <a:xfrm>
            <a:off x="6629400" y="1305516"/>
            <a:ext cx="4572000" cy="4572000"/>
          </a:xfrm>
          <a:prstGeom prst="arc">
            <a:avLst>
              <a:gd name="adj1" fmla="val 16200000"/>
              <a:gd name="adj2" fmla="val 533692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>
            <a:off x="8284355" y="3591516"/>
            <a:ext cx="2917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2100000" flipV="1">
            <a:off x="9570998" y="1512225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3960000" flipV="1">
            <a:off x="9982482" y="1970553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 flipV="1">
            <a:off x="10058400" y="2448516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19500000">
            <a:off x="9597402" y="3410933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8941804" y="1718934"/>
            <a:ext cx="128479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8915400" y="2664053"/>
            <a:ext cx="210312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8915400" y="5472567"/>
            <a:ext cx="128479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8915400" y="4582116"/>
            <a:ext cx="210312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17640000">
            <a:off x="9985987" y="2919907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8153400" y="1457916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+2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457916"/>
                <a:ext cx="833883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157717" y="2372316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+1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717" y="2372316"/>
                <a:ext cx="833883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8166463" y="4335988"/>
                <a:ext cx="707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63" y="4335988"/>
                <a:ext cx="707245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284355" y="5191716"/>
                <a:ext cx="707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355" y="5191716"/>
                <a:ext cx="707245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386947" y="351085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947" y="3510851"/>
                <a:ext cx="423513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767533" y="4686513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533" y="4686513"/>
                <a:ext cx="806759" cy="50520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0394641" y="3924513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641" y="3924513"/>
                <a:ext cx="806759" cy="50520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0166041" y="3162513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041" y="3162513"/>
                <a:ext cx="806759" cy="50520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10470841" y="2705313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841" y="2705313"/>
                <a:ext cx="806759" cy="50520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9861241" y="1838916"/>
                <a:ext cx="806759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e>
                      </m:ra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41" y="1838916"/>
                <a:ext cx="806759" cy="50520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782055" y="2695431"/>
                <a:ext cx="736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35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055" y="2695431"/>
                <a:ext cx="736035" cy="46166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Arc 116"/>
          <p:cNvSpPr/>
          <p:nvPr/>
        </p:nvSpPr>
        <p:spPr>
          <a:xfrm rot="19175459">
            <a:off x="8715104" y="3108244"/>
            <a:ext cx="533400" cy="433198"/>
          </a:xfrm>
          <a:prstGeom prst="arc">
            <a:avLst>
              <a:gd name="adj1" fmla="val 17337104"/>
              <a:gd name="adj2" fmla="val 2998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/>
          <p:cNvSpPr/>
          <p:nvPr/>
        </p:nvSpPr>
        <p:spPr>
          <a:xfrm rot="19175459">
            <a:off x="8687384" y="3265705"/>
            <a:ext cx="533400" cy="433198"/>
          </a:xfrm>
          <a:prstGeom prst="arc">
            <a:avLst>
              <a:gd name="adj1" fmla="val 17337104"/>
              <a:gd name="adj2" fmla="val 1959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9172303" y="3182213"/>
            <a:ext cx="287383" cy="156754"/>
          </a:xfrm>
          <a:custGeom>
            <a:avLst/>
            <a:gdLst>
              <a:gd name="connsiteX0" fmla="*/ 0 w 287383"/>
              <a:gd name="connsiteY0" fmla="*/ 156754 h 156754"/>
              <a:gd name="connsiteX1" fmla="*/ 156754 w 287383"/>
              <a:gd name="connsiteY1" fmla="*/ 91440 h 156754"/>
              <a:gd name="connsiteX2" fmla="*/ 287383 w 287383"/>
              <a:gd name="connsiteY2" fmla="*/ 0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383" h="156754">
                <a:moveTo>
                  <a:pt x="0" y="156754"/>
                </a:moveTo>
                <a:cubicBezTo>
                  <a:pt x="54428" y="137160"/>
                  <a:pt x="108857" y="117566"/>
                  <a:pt x="156754" y="91440"/>
                </a:cubicBezTo>
                <a:cubicBezTo>
                  <a:pt x="204651" y="65314"/>
                  <a:pt x="246017" y="32657"/>
                  <a:pt x="28738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9322365" y="2825051"/>
                <a:ext cx="736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66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365" y="2825051"/>
                <a:ext cx="736035" cy="46166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 rot="19500000" flipH="1" flipV="1">
            <a:off x="8300103" y="1538351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17640000" flipH="1" flipV="1">
            <a:off x="7871217" y="1983616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rot="3960000" flipH="1">
            <a:off x="7863012" y="2939541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2100000" flipH="1">
            <a:off x="8272369" y="3378277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86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3276600" y="914400"/>
            <a:ext cx="0" cy="548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95600" y="990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8" name="Arc 7"/>
          <p:cNvSpPr/>
          <p:nvPr/>
        </p:nvSpPr>
        <p:spPr>
          <a:xfrm>
            <a:off x="990600" y="1371600"/>
            <a:ext cx="4572000" cy="4572000"/>
          </a:xfrm>
          <a:prstGeom prst="arc">
            <a:avLst>
              <a:gd name="adj1" fmla="val 16200000"/>
              <a:gd name="adj2" fmla="val 533692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45555" y="3657600"/>
            <a:ext cx="3298045" cy="1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276600" y="2514600"/>
            <a:ext cx="197973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276600" y="4813925"/>
            <a:ext cx="1979735" cy="896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748147" y="3576935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47" y="3576935"/>
                <a:ext cx="423513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75945" y="2743200"/>
                <a:ext cx="858055" cy="86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45" y="2743200"/>
                <a:ext cx="858055" cy="86696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/>
          <p:cNvSpPr/>
          <p:nvPr/>
        </p:nvSpPr>
        <p:spPr>
          <a:xfrm rot="19175459">
            <a:off x="3048584" y="3331789"/>
            <a:ext cx="533400" cy="433198"/>
          </a:xfrm>
          <a:prstGeom prst="arc">
            <a:avLst>
              <a:gd name="adj1" fmla="val 18436340"/>
              <a:gd name="adj2" fmla="val 2235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256566" y="2858770"/>
                <a:ext cx="968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54.7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566" y="2858770"/>
                <a:ext cx="96847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rot="3600000" flipV="1">
            <a:off x="4266467" y="1952414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342809" y="2041247"/>
                <a:ext cx="9364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9" y="2041247"/>
                <a:ext cx="936475" cy="78380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307286" y="4364051"/>
                <a:ext cx="9364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86" y="4364051"/>
                <a:ext cx="936475" cy="78380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rot="18000000">
            <a:off x="4303976" y="3099425"/>
            <a:ext cx="0" cy="2286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330870" y="3726261"/>
                <a:ext cx="858055" cy="86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70" y="3726261"/>
                <a:ext cx="858055" cy="86696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57800" y="2133600"/>
                <a:ext cx="423128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33600"/>
                <a:ext cx="423128" cy="50885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257800" y="4596543"/>
                <a:ext cx="423128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596543"/>
                <a:ext cx="423128" cy="50885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183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1352490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n</a:t>
            </a:r>
            <a:r>
              <a:rPr lang="en-US" sz="2000" dirty="0">
                <a:latin typeface="Book Antiqua" panose="02040602050305030304" pitchFamily="18" charset="0"/>
              </a:rPr>
              <a:t>=2, </a:t>
            </a:r>
            <a:r>
              <a:rPr lang="en-US" sz="2000" i="1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1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590800" y="1600200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38200" y="304800"/>
            <a:ext cx="7010400" cy="655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11127" y="3862009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n</a:t>
            </a:r>
            <a:r>
              <a:rPr lang="en-US" sz="2000" dirty="0">
                <a:latin typeface="Book Antiqua" panose="02040602050305030304" pitchFamily="18" charset="0"/>
              </a:rPr>
              <a:t>=1, </a:t>
            </a:r>
            <a:r>
              <a:rPr lang="en-US" sz="2000" i="1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=0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648200" y="16002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10200" y="466635"/>
                <a:ext cx="9575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𝐵</m:t>
                    </m:r>
                    <m:r>
                      <a:rPr lang="en-US" sz="2000" b="0" i="1" smtClean="0">
                        <a:latin typeface="Cambria Math"/>
                      </a:rPr>
                      <m:t> ≠0</m:t>
                    </m:r>
                  </m:oMath>
                </a14:m>
                <a:endParaRPr lang="en-US" sz="20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66635"/>
                <a:ext cx="957570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756264" y="457200"/>
                <a:ext cx="9014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𝐵</m:t>
                    </m:r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20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4" y="457200"/>
                <a:ext cx="901465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547899" y="1371600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 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53200" y="1066800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53200" y="167640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-1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4648200" y="19050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648200" y="12954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665431" y="41148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4600" y="1143000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-1, 0, 1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549510" y="4095206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19400" y="4019490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5900" y="4114800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Book Antiqua" panose="02040602050305030304" pitchFamily="18" charset="0"/>
              </a:rPr>
              <a:t>m</a:t>
            </a:r>
            <a:r>
              <a:rPr lang="en-US" sz="2000" i="1" baseline="-25000" dirty="0">
                <a:latin typeface="Book Antiqua" panose="02040602050305030304" pitchFamily="18" charset="0"/>
              </a:rPr>
              <a:t>l</a:t>
            </a:r>
            <a:r>
              <a:rPr lang="en-US" sz="2000" dirty="0">
                <a:latin typeface="Book Antiqua" panose="02040602050305030304" pitchFamily="18" charset="0"/>
              </a:rPr>
              <a:t> = 0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206996" y="1600199"/>
            <a:ext cx="0" cy="246888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175863" y="24384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Δ</a:t>
            </a:r>
            <a:r>
              <a:rPr lang="en-US" i="1" dirty="0"/>
              <a:t>E =hf</a:t>
            </a:r>
            <a:r>
              <a:rPr lang="en-US" i="1" baseline="-25000" dirty="0"/>
              <a:t>0</a:t>
            </a:r>
            <a:endParaRPr lang="en-US" i="1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81600" y="1905000"/>
            <a:ext cx="0" cy="2209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715000" y="1626326"/>
            <a:ext cx="0" cy="246888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248400" y="1295400"/>
            <a:ext cx="0" cy="283464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267200" y="2895600"/>
            <a:ext cx="103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  </a:t>
            </a:r>
            <a:r>
              <a:rPr lang="el-GR" i="1" dirty="0"/>
              <a:t>Δ</a:t>
            </a:r>
            <a:r>
              <a:rPr lang="en-US" i="1" dirty="0"/>
              <a:t>E = </a:t>
            </a:r>
          </a:p>
          <a:p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i="1" dirty="0"/>
              <a:t>-f</a:t>
            </a:r>
            <a:r>
              <a:rPr lang="en-US" i="1" baseline="-25000" dirty="0"/>
              <a:t>B </a:t>
            </a:r>
            <a:r>
              <a:rPr lang="en-US" dirty="0"/>
              <a:t>)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2057400" y="53340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057400" y="58674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09900" y="5334000"/>
            <a:ext cx="0" cy="533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34259" y="53340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734259" y="5867400"/>
            <a:ext cx="190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715000" y="5334000"/>
            <a:ext cx="0" cy="533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295900" y="5334000"/>
            <a:ext cx="0" cy="533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39401" y="5334000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002419" y="500385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i="1" dirty="0"/>
              <a:t> + f</a:t>
            </a:r>
            <a:r>
              <a:rPr lang="en-US" i="1" baseline="-25000" dirty="0"/>
              <a:t>B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49791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baseline="-25000" dirty="0"/>
              <a:t>0</a:t>
            </a:r>
            <a:endParaRPr lang="en-US" i="1" dirty="0"/>
          </a:p>
        </p:txBody>
      </p:sp>
      <p:sp>
        <p:nvSpPr>
          <p:cNvPr id="75" name="TextBox 74"/>
          <p:cNvSpPr txBox="1"/>
          <p:nvPr/>
        </p:nvSpPr>
        <p:spPr>
          <a:xfrm>
            <a:off x="4724400" y="499218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i="1" dirty="0"/>
              <a:t> - f</a:t>
            </a:r>
            <a:r>
              <a:rPr lang="en-US" i="1" baseline="-25000" dirty="0"/>
              <a:t>B 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824232" y="49530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baseline="-25000" dirty="0"/>
              <a:t>0</a:t>
            </a:r>
            <a:endParaRPr lang="en-US" i="1" dirty="0"/>
          </a:p>
        </p:txBody>
      </p:sp>
      <p:sp>
        <p:nvSpPr>
          <p:cNvPr id="77" name="TextBox 76"/>
          <p:cNvSpPr txBox="1"/>
          <p:nvPr/>
        </p:nvSpPr>
        <p:spPr>
          <a:xfrm>
            <a:off x="2079771" y="5895703"/>
            <a:ext cx="2105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 spectrum with no magnetic field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836036" y="5895703"/>
            <a:ext cx="240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 spectrum when there is a magnetic field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63957" y="2901851"/>
            <a:ext cx="103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  </a:t>
            </a:r>
            <a:r>
              <a:rPr lang="el-GR" i="1" dirty="0"/>
              <a:t>Δ</a:t>
            </a:r>
            <a:r>
              <a:rPr lang="en-US" i="1" dirty="0"/>
              <a:t>E = </a:t>
            </a:r>
          </a:p>
          <a:p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i="1" baseline="-25000" dirty="0"/>
              <a:t>0 </a:t>
            </a:r>
            <a:r>
              <a:rPr lang="en-US" i="1" dirty="0"/>
              <a:t>+f</a:t>
            </a:r>
            <a:r>
              <a:rPr lang="en-US" i="1" baseline="-25000" dirty="0"/>
              <a:t>B </a:t>
            </a:r>
            <a:r>
              <a:rPr lang="en-US" dirty="0"/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252626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Δ</a:t>
            </a:r>
            <a:r>
              <a:rPr lang="en-US" i="1" dirty="0"/>
              <a:t>E =hf</a:t>
            </a:r>
            <a:r>
              <a:rPr lang="en-US" i="1" baseline="-25000" dirty="0"/>
              <a:t>0</a:t>
            </a:r>
            <a:endParaRPr lang="en-US" i="1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838200" y="47244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587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152400"/>
            <a:ext cx="10153544" cy="6553200"/>
            <a:chOff x="838200" y="304800"/>
            <a:chExt cx="10153544" cy="6553200"/>
          </a:xfrm>
        </p:grpSpPr>
        <p:sp>
          <p:nvSpPr>
            <p:cNvPr id="6" name="TextBox 5"/>
            <p:cNvSpPr txBox="1"/>
            <p:nvPr/>
          </p:nvSpPr>
          <p:spPr>
            <a:xfrm>
              <a:off x="1143000" y="1352490"/>
              <a:ext cx="123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n</a:t>
              </a:r>
              <a:r>
                <a:rPr lang="en-US" sz="2000" dirty="0">
                  <a:latin typeface="Book Antiqua" panose="02040602050305030304" pitchFamily="18" charset="0"/>
                </a:rPr>
                <a:t>=2, </a:t>
              </a:r>
              <a:r>
                <a:rPr lang="en-US" sz="2000" i="1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1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590800" y="1600200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838200" y="304800"/>
              <a:ext cx="9982200" cy="655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1127" y="3862009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n</a:t>
              </a:r>
              <a:r>
                <a:rPr lang="en-US" sz="2000" dirty="0">
                  <a:latin typeface="Book Antiqua" panose="02040602050305030304" pitchFamily="18" charset="0"/>
                </a:rPr>
                <a:t>=1, </a:t>
              </a:r>
              <a:r>
                <a:rPr lang="en-US" sz="2000" i="1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=0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648200" y="16002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410200" y="466635"/>
                  <a:ext cx="9575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Book Antiqua" panose="0204060205030503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𝐵</m:t>
                      </m:r>
                      <m:r>
                        <a:rPr lang="en-US" sz="2000" b="0" i="1" smtClean="0">
                          <a:latin typeface="Cambria Math"/>
                        </a:rPr>
                        <m:t> ≠0</m:t>
                      </m:r>
                    </m:oMath>
                  </a14:m>
                  <a:endParaRPr lang="en-US" sz="20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466635"/>
                  <a:ext cx="957570" cy="40011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756264" y="457200"/>
                  <a:ext cx="9014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Book Antiqua" panose="0204060205030503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𝐵</m:t>
                      </m:r>
                      <m:r>
                        <a:rPr lang="en-US" sz="2000" b="0" i="1" smtClean="0">
                          <a:latin typeface="Cambria Math"/>
                        </a:rPr>
                        <m:t>=0</m:t>
                      </m:r>
                    </m:oMath>
                  </a14:m>
                  <a:endParaRPr lang="en-US" sz="20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264" y="457200"/>
                  <a:ext cx="901465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547899" y="1371600"/>
              <a:ext cx="44438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{m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 -1,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=1/2}, {m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+1,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 -1/2} </a:t>
              </a:r>
              <a:endParaRPr lang="en-US" sz="2000" dirty="0">
                <a:latin typeface="Book Antiqua" panose="02040602050305030304" pitchFamily="18" charset="0"/>
              </a:endParaRPr>
            </a:p>
            <a:p>
              <a:endParaRPr lang="en-US" sz="2000" dirty="0">
                <a:latin typeface="Book Antiqua" panose="0204060205030503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53200" y="762000"/>
              <a:ext cx="20088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 1,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=+1/2</a:t>
              </a:r>
              <a:endParaRPr lang="en-US" sz="2000" dirty="0">
                <a:latin typeface="Book Antiqua" panose="02040602050305030304" pitchFamily="18" charset="0"/>
              </a:endParaRPr>
            </a:p>
            <a:p>
              <a:endParaRPr lang="en-US" sz="2000" dirty="0">
                <a:latin typeface="Book Antiqua" panose="0204060205030503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53200" y="16764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0,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=-1/2</a:t>
              </a:r>
              <a:endParaRPr lang="en-US" sz="2000" dirty="0">
                <a:latin typeface="Book Antiqua" panose="02040602050305030304" pitchFamily="18" charset="0"/>
              </a:endParaRPr>
            </a:p>
            <a:p>
              <a:r>
                <a:rPr lang="en-US" sz="2000" dirty="0">
                  <a:latin typeface="Book Antiqua" panose="02040602050305030304" pitchFamily="18" charset="0"/>
                </a:rPr>
                <a:t> 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648200" y="19050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48200" y="12954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665431" y="41148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14600" y="1143000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-1, 0, 1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49510" y="4095206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819400" y="4019490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95900" y="4114800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0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3206996" y="1600199"/>
              <a:ext cx="0" cy="246888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175863" y="243840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Δ</a:t>
              </a:r>
              <a:r>
                <a:rPr lang="en-US" i="1" dirty="0"/>
                <a:t>E =hf</a:t>
              </a:r>
              <a:r>
                <a:rPr lang="en-US" i="1" baseline="-25000" dirty="0"/>
                <a:t>0</a:t>
              </a:r>
              <a:endParaRPr lang="en-US" i="1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257800" y="1905000"/>
              <a:ext cx="0" cy="220980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715000" y="1626326"/>
              <a:ext cx="0" cy="246888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096000" y="1295400"/>
              <a:ext cx="0" cy="283464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603114" y="2895600"/>
              <a:ext cx="1035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   </a:t>
              </a:r>
              <a:r>
                <a:rPr lang="el-GR" i="1" dirty="0"/>
                <a:t>Δ</a:t>
              </a:r>
              <a:r>
                <a:rPr lang="en-US" i="1" dirty="0"/>
                <a:t>E = </a:t>
              </a:r>
            </a:p>
            <a:p>
              <a:r>
                <a:rPr lang="en-US" i="1" dirty="0"/>
                <a:t>h</a:t>
              </a:r>
              <a:r>
                <a:rPr lang="en-US" dirty="0"/>
                <a:t>(</a:t>
              </a:r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-f</a:t>
              </a:r>
              <a:r>
                <a:rPr lang="en-US" i="1" baseline="-25000" dirty="0"/>
                <a:t>B </a:t>
              </a:r>
              <a:r>
                <a:rPr lang="en-US" dirty="0"/>
                <a:t>)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2057400" y="5334000"/>
              <a:ext cx="1905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057400" y="5867400"/>
              <a:ext cx="1905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009900" y="5334000"/>
              <a:ext cx="0" cy="5334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734259" y="5334000"/>
              <a:ext cx="1905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734259" y="5867400"/>
              <a:ext cx="1905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715000" y="5334000"/>
              <a:ext cx="0" cy="5334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295900" y="5334000"/>
              <a:ext cx="0" cy="5334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139401" y="5334000"/>
              <a:ext cx="0" cy="53340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879618" y="5003857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+</a:t>
              </a:r>
              <a:r>
                <a:rPr lang="en-US" i="1" dirty="0" err="1"/>
                <a:t>f</a:t>
              </a:r>
              <a:r>
                <a:rPr lang="en-US" i="1" baseline="-25000" dirty="0" err="1"/>
                <a:t>B</a:t>
              </a:r>
              <a:r>
                <a:rPr lang="en-US" i="1" baseline="-25000" dirty="0"/>
                <a:t> 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62600" y="4979126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</a:t>
              </a:r>
              <a:endParaRPr lang="en-US" i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80504" y="4992189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-</a:t>
              </a:r>
              <a:r>
                <a:rPr lang="en-US" i="1" dirty="0" err="1"/>
                <a:t>f</a:t>
              </a:r>
              <a:r>
                <a:rPr lang="en-US" i="1" baseline="-25000" dirty="0" err="1"/>
                <a:t>B</a:t>
              </a:r>
              <a:r>
                <a:rPr lang="en-US" i="1" baseline="-25000" dirty="0"/>
                <a:t> 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824232" y="49530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</a:t>
              </a:r>
              <a:endParaRPr lang="en-US" i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079771" y="5895703"/>
              <a:ext cx="21058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Emission spectrum with no magnetic field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36036" y="5895703"/>
              <a:ext cx="24029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Emission spectrum when there is a magnetic field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019800" y="2901851"/>
              <a:ext cx="1035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   </a:t>
              </a:r>
              <a:r>
                <a:rPr lang="el-GR" i="1" dirty="0"/>
                <a:t>Δ</a:t>
              </a:r>
              <a:r>
                <a:rPr lang="en-US" i="1" dirty="0"/>
                <a:t>E = </a:t>
              </a:r>
            </a:p>
            <a:p>
              <a:r>
                <a:rPr lang="en-US" i="1" dirty="0"/>
                <a:t>h</a:t>
              </a:r>
              <a:r>
                <a:rPr lang="en-US" dirty="0"/>
                <a:t>(</a:t>
              </a:r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+f</a:t>
              </a:r>
              <a:r>
                <a:rPr lang="en-US" i="1" baseline="-25000" dirty="0"/>
                <a:t>B </a:t>
              </a:r>
              <a:r>
                <a:rPr lang="en-US" dirty="0"/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34000" y="252626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Δ</a:t>
              </a:r>
              <a:r>
                <a:rPr lang="en-US" i="1" dirty="0"/>
                <a:t>E =hf</a:t>
              </a:r>
              <a:r>
                <a:rPr lang="en-US" i="1" baseline="-25000" dirty="0"/>
                <a:t>0</a:t>
              </a:r>
              <a:endParaRPr lang="en-US" i="1" dirty="0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838200" y="4724400"/>
              <a:ext cx="701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648200" y="9906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648200" y="220980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6553200" y="1962090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-1,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=-1/2</a:t>
              </a:r>
              <a:endParaRPr lang="en-US" sz="2000" dirty="0">
                <a:latin typeface="Book Antiqua" panose="0204060205030503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53200" y="1044714"/>
              <a:ext cx="236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l</a:t>
              </a:r>
              <a:r>
                <a:rPr lang="en-US" sz="2000" dirty="0">
                  <a:latin typeface="Book Antiqua" panose="02040602050305030304" pitchFamily="18" charset="0"/>
                </a:rPr>
                <a:t> = 0, </a:t>
              </a:r>
              <a:r>
                <a:rPr lang="en-US" sz="2000" i="1" dirty="0">
                  <a:latin typeface="Book Antiqua" panose="02040602050305030304" pitchFamily="18" charset="0"/>
                </a:rPr>
                <a:t>m</a:t>
              </a:r>
              <a:r>
                <a:rPr lang="en-US" sz="2000" i="1" baseline="-25000" dirty="0">
                  <a:latin typeface="Book Antiqua" panose="02040602050305030304" pitchFamily="18" charset="0"/>
                </a:rPr>
                <a:t>s</a:t>
              </a:r>
              <a:r>
                <a:rPr lang="en-US" sz="2000" i="1" dirty="0">
                  <a:latin typeface="Book Antiqua" panose="02040602050305030304" pitchFamily="18" charset="0"/>
                </a:rPr>
                <a:t> =+1/2</a:t>
              </a:r>
              <a:endParaRPr lang="en-US" sz="2000" dirty="0">
                <a:latin typeface="Book Antiqua" panose="02040602050305030304" pitchFamily="18" charset="0"/>
              </a:endParaRPr>
            </a:p>
            <a:p>
              <a:r>
                <a:rPr lang="en-US" sz="2000" dirty="0">
                  <a:latin typeface="Book Antiqua" panose="02040602050305030304" pitchFamily="18" charset="0"/>
                </a:rPr>
                <a:t> 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4648200" y="1544320"/>
              <a:ext cx="182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4876800" y="2255520"/>
              <a:ext cx="0" cy="1828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400800" y="990600"/>
              <a:ext cx="0" cy="31089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76800" y="5334000"/>
              <a:ext cx="0" cy="5334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53200" y="5334000"/>
              <a:ext cx="0" cy="5334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283483" y="4992189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-2f</a:t>
              </a:r>
              <a:r>
                <a:rPr lang="en-US" i="1" baseline="-25000" dirty="0"/>
                <a:t>B 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00800" y="4992189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i="1" baseline="-25000" dirty="0"/>
                <a:t>0 </a:t>
              </a:r>
              <a:r>
                <a:rPr lang="en-US" i="1" dirty="0"/>
                <a:t>+2f</a:t>
              </a:r>
              <a:r>
                <a:rPr lang="en-US" i="1" baseline="-25000" dirty="0"/>
                <a:t>B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5248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743200" y="25908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743200" y="39624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362200" y="2438400"/>
            <a:ext cx="228600" cy="228600"/>
            <a:chOff x="2246811" y="2362200"/>
            <a:chExt cx="228600" cy="228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362200" y="2362200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>
              <a:off x="2361111" y="2374174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rot="16200000">
            <a:off x="2476500" y="3848100"/>
            <a:ext cx="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43200" y="3276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34000" y="2183674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34000" y="2793274"/>
            <a:ext cx="1005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5486400" y="2564674"/>
            <a:ext cx="228600" cy="48332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38800" y="243393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θ</a:t>
            </a:r>
            <a:endParaRPr 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2669178" y="32265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70863" y="27562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0618" y="4343400"/>
            <a:ext cx="242098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3874" y="421048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w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924800" y="0"/>
            <a:ext cx="0" cy="13716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29600" y="2286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19400" y="289560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</a:t>
            </a:r>
            <a:r>
              <a:rPr lang="en-US" sz="2000" baseline="-25000" dirty="0">
                <a:latin typeface="Book Antiqua" panose="02040602050305030304" pitchFamily="18" charset="0"/>
              </a:rPr>
              <a:t>0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14800" y="2756263"/>
            <a:ext cx="0" cy="977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14800" y="3048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44841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743200" y="25908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743200" y="39624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362200" y="2438400"/>
            <a:ext cx="228600" cy="228600"/>
            <a:chOff x="2246811" y="2362200"/>
            <a:chExt cx="228600" cy="228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362200" y="2362200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>
              <a:off x="2361111" y="2374174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 rot="16200000">
            <a:off x="2476500" y="3848100"/>
            <a:ext cx="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43200" y="3276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334000" y="2183674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0" y="2793274"/>
            <a:ext cx="1005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5486400" y="2564674"/>
            <a:ext cx="228600" cy="48332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38800" y="243393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θ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2669178" y="32265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70863" y="27562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60618" y="4343400"/>
            <a:ext cx="242098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3874" y="421048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9400" y="289560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</a:t>
            </a:r>
            <a:r>
              <a:rPr lang="en-US" sz="2000" baseline="-25000" dirty="0">
                <a:latin typeface="Book Antiqua" panose="02040602050305030304" pitchFamily="18" charset="0"/>
              </a:rPr>
              <a:t>0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57748" y="2737757"/>
            <a:ext cx="0" cy="977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5999" y="3048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19600" y="3156615"/>
            <a:ext cx="182880" cy="182880"/>
            <a:chOff x="6858000" y="3448110"/>
            <a:chExt cx="182880" cy="182880"/>
          </a:xfrm>
        </p:grpSpPr>
        <p:sp>
          <p:nvSpPr>
            <p:cNvPr id="20" name="Oval 19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0" idx="1"/>
              <a:endCxn id="20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9520" y="3600510"/>
            <a:ext cx="182880" cy="182880"/>
            <a:chOff x="6858000" y="3448110"/>
            <a:chExt cx="182880" cy="182880"/>
          </a:xfrm>
        </p:grpSpPr>
        <p:sp>
          <p:nvSpPr>
            <p:cNvPr id="26" name="Oval 25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1"/>
              <a:endCxn id="26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741920" y="3752910"/>
            <a:ext cx="182880" cy="182880"/>
            <a:chOff x="6858000" y="3448110"/>
            <a:chExt cx="182880" cy="182880"/>
          </a:xfrm>
        </p:grpSpPr>
        <p:sp>
          <p:nvSpPr>
            <p:cNvPr id="30" name="Oval 29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894320" y="3905310"/>
            <a:ext cx="182880" cy="182880"/>
            <a:chOff x="6858000" y="3448110"/>
            <a:chExt cx="182880" cy="182880"/>
          </a:xfrm>
        </p:grpSpPr>
        <p:sp>
          <p:nvSpPr>
            <p:cNvPr id="34" name="Oval 33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046720" y="4057710"/>
            <a:ext cx="182880" cy="182880"/>
            <a:chOff x="6858000" y="3448110"/>
            <a:chExt cx="182880" cy="182880"/>
          </a:xfrm>
        </p:grpSpPr>
        <p:sp>
          <p:nvSpPr>
            <p:cNvPr id="38" name="Oval 37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8" idx="1"/>
              <a:endCxn id="38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199120" y="4210110"/>
            <a:ext cx="182880" cy="182880"/>
            <a:chOff x="6858000" y="3448110"/>
            <a:chExt cx="182880" cy="182880"/>
          </a:xfrm>
        </p:grpSpPr>
        <p:sp>
          <p:nvSpPr>
            <p:cNvPr id="42" name="Oval 41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2" idx="1"/>
              <a:endCxn id="42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8351520" y="4362510"/>
            <a:ext cx="182880" cy="182880"/>
            <a:chOff x="6858000" y="3448110"/>
            <a:chExt cx="182880" cy="182880"/>
          </a:xfrm>
        </p:grpSpPr>
        <p:sp>
          <p:nvSpPr>
            <p:cNvPr id="46" name="Oval 45"/>
            <p:cNvSpPr/>
            <p:nvPr/>
          </p:nvSpPr>
          <p:spPr>
            <a:xfrm>
              <a:off x="6858000" y="344811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6884782" y="3474892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>
              <a:off x="6881084" y="3479075"/>
              <a:ext cx="129316" cy="129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4602480" y="3048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548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38200" y="1371600"/>
            <a:ext cx="0" cy="2590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838200" y="3942806"/>
            <a:ext cx="5867400" cy="195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124200" y="1293222"/>
            <a:ext cx="0" cy="2590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17669" y="3884022"/>
            <a:ext cx="3587931" cy="2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10634" y="3664845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x, x’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1654" y="9144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627" y="9144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350" y="3942806"/>
            <a:ext cx="795721" cy="6073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09954" y="44913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4215" y="438901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z'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353492" y="3873137"/>
            <a:ext cx="795721" cy="6073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257800" y="2057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29943" y="182656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9451" y="3918802"/>
            <a:ext cx="220592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4651" y="2031630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X=Vt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0126" y="391880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O'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794" y="394280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73040" y="2100887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(x,y,z)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86336" y="2499470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(x’,y’,z’)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676400" y="3429000"/>
                <a:ext cx="506164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429000"/>
                <a:ext cx="506164" cy="5754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869744" y="2467225"/>
            <a:ext cx="22794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60028" y="2070819"/>
            <a:ext cx="4382805" cy="1820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077556" y="2133600"/>
            <a:ext cx="2180244" cy="1754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28418" y="2853521"/>
                <a:ext cx="5388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sz="28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18" y="2853521"/>
                <a:ext cx="53880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32505" y="2209800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05" y="2209800"/>
                <a:ext cx="44582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786812" y="156996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64054" y="152854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S’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117669" y="2031630"/>
            <a:ext cx="8447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83516" y="16719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54843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743200" y="25908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743200" y="39624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362200" y="2438400"/>
            <a:ext cx="228600" cy="228600"/>
            <a:chOff x="2246811" y="2362200"/>
            <a:chExt cx="228600" cy="228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362200" y="2362200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>
              <a:off x="2361111" y="2374174"/>
              <a:ext cx="0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 rot="16200000">
            <a:off x="2476500" y="3848100"/>
            <a:ext cx="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43200" y="3276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35880" y="2238103"/>
            <a:ext cx="100584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05400" y="2819400"/>
            <a:ext cx="1005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5486400" y="2564674"/>
            <a:ext cx="228600" cy="48332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38800" y="243393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θ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2669178" y="32265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05400" y="28041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60618" y="4343400"/>
            <a:ext cx="242098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3874" y="421048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9400" y="289560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57748" y="2737757"/>
            <a:ext cx="0" cy="375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33800" y="2667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95800" y="2542903"/>
            <a:ext cx="0" cy="13716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30487" y="338088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5482" y="2129135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</a:t>
            </a:r>
            <a:r>
              <a:rPr lang="en-US" sz="2400" baseline="-25000" dirty="0">
                <a:latin typeface="Book Antiqua" panose="02040602050305030304" pitchFamily="18" charset="0"/>
              </a:rPr>
              <a:t>d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15482" y="38817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V=0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" y="2954382"/>
            <a:ext cx="7620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3024052"/>
            <a:ext cx="45719" cy="17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057400" y="3328852"/>
            <a:ext cx="45719" cy="17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29" idx="2"/>
          </p:cNvCxnSpPr>
          <p:nvPr/>
        </p:nvCxnSpPr>
        <p:spPr>
          <a:xfrm>
            <a:off x="723900" y="3503021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" y="3958046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95400" y="3842546"/>
            <a:ext cx="0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71600" y="3649979"/>
            <a:ext cx="0" cy="628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371600" y="3964032"/>
            <a:ext cx="708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080259" y="3516251"/>
            <a:ext cx="0" cy="44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29141" y="4142936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</a:t>
            </a:r>
            <a:r>
              <a:rPr lang="en-US" sz="2400" baseline="-25000" dirty="0">
                <a:latin typeface="Book Antiqua" panose="02040602050305030304" pitchFamily="18" charset="0"/>
              </a:rPr>
              <a:t>acc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809897" y="32134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09748" y="287407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v=0</a:t>
            </a:r>
          </a:p>
        </p:txBody>
      </p:sp>
      <p:sp>
        <p:nvSpPr>
          <p:cNvPr id="49" name="Arc 48"/>
          <p:cNvSpPr/>
          <p:nvPr/>
        </p:nvSpPr>
        <p:spPr>
          <a:xfrm flipV="1">
            <a:off x="-914400" y="-169817"/>
            <a:ext cx="7199811" cy="3446417"/>
          </a:xfrm>
          <a:prstGeom prst="arc">
            <a:avLst>
              <a:gd name="adj1" fmla="val 16200000"/>
              <a:gd name="adj2" fmla="val 202973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708695" y="3276600"/>
            <a:ext cx="250548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181600" y="2849880"/>
            <a:ext cx="0" cy="42672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43500" y="2819400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h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185664" y="3270553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111642" y="322047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133600" y="29526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00086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131"/>
            <a:ext cx="9144000" cy="54177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00200" y="3581400"/>
            <a:ext cx="0" cy="213360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1279066" y="434340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4.2 eV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715000"/>
            <a:ext cx="12517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2360" y="5730240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0.24 nm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4600" y="2286000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1.52 eV</a:t>
            </a:r>
          </a:p>
        </p:txBody>
      </p:sp>
    </p:spTree>
    <p:extLst>
      <p:ext uri="{BB962C8B-B14F-4D97-AF65-F5344CB8AC3E}">
        <p14:creationId xmlns:p14="http://schemas.microsoft.com/office/powerpoint/2010/main" val="1585501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8458200" cy="563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057400" y="1828800"/>
            <a:ext cx="457200" cy="189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057400" y="5615183"/>
            <a:ext cx="726501" cy="23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62200" y="5486400"/>
                <a:ext cx="310694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lectrostatic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potential</m:t>
                      </m:r>
                      <m:r>
                        <a:rPr lang="en-US" b="0" i="1" smtClean="0">
                          <a:latin typeface="Cambria Math"/>
                        </a:rPr>
                        <m:t>= 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486400"/>
                <a:ext cx="3106940" cy="6109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362200" y="3886200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91202" y="3881735"/>
                <a:ext cx="10610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02" y="3881735"/>
                <a:ext cx="106106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57200" y="4953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0" y="3886200"/>
            <a:ext cx="342900" cy="106680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990600" y="4114800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Cohesive </a:t>
            </a:r>
          </a:p>
          <a:p>
            <a:r>
              <a:rPr lang="en-US" dirty="0">
                <a:latin typeface="Book Antiqua" panose="02040602050305030304" pitchFamily="18" charset="0"/>
              </a:rPr>
              <a:t>energy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992238" y="3214134"/>
            <a:ext cx="1131962" cy="367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9400" y="2568714"/>
            <a:ext cx="1744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Net potential 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62200" y="1295400"/>
                <a:ext cx="2571409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epulsive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core</m:t>
                      </m:r>
                      <m:r>
                        <a:rPr lang="en-US" b="0" i="0" smtClean="0">
                          <a:latin typeface="Cambria Math"/>
                        </a:rPr>
                        <m:t>= 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295400"/>
                <a:ext cx="2571409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836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793824" y="1526232"/>
            <a:ext cx="1295400" cy="990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6087" y="688032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92474" y="4477686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773274" y="5379023"/>
            <a:ext cx="1295400" cy="990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75470" y="1645975"/>
            <a:ext cx="1295400" cy="990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370870" y="255602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135474" y="5379023"/>
            <a:ext cx="1295400" cy="990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34014" y="2828164"/>
            <a:ext cx="2035" cy="1649522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528213" y="244825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1205" y="630648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30874" y="63108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5658028" y="2879580"/>
            <a:ext cx="435226" cy="1534307"/>
          </a:xfrm>
          <a:prstGeom prst="rightBrace">
            <a:avLst>
              <a:gd name="adj1" fmla="val 1849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01734" y="3257490"/>
            <a:ext cx="1794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Hydrogen Bond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5470" y="53563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</a:t>
            </a:r>
            <a:r>
              <a:rPr lang="el-GR" sz="2400" dirty="0"/>
              <a:t>δ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87808" y="423097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</a:t>
            </a:r>
            <a:r>
              <a:rPr lang="el-GR" sz="2400" dirty="0"/>
              <a:t>δ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336624" y="2055167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r>
              <a:rPr lang="el-GR" sz="2400" dirty="0"/>
              <a:t>δ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592795" y="2138988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r>
              <a:rPr lang="el-GR" sz="2400" dirty="0"/>
              <a:t>δ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126948" y="600157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r>
              <a:rPr lang="el-GR" sz="2400" dirty="0"/>
              <a:t>δ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587629" y="592096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r>
              <a:rPr lang="el-GR" sz="2400" dirty="0"/>
              <a:t>δ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5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>
            <a:off x="3139440" y="3520440"/>
            <a:ext cx="1389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be 1"/>
          <p:cNvSpPr/>
          <p:nvPr/>
        </p:nvSpPr>
        <p:spPr>
          <a:xfrm>
            <a:off x="1143000" y="20574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2514600" y="20574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1143000" y="6096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512423" y="6096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33400" y="26670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905000" y="26670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33400" y="12192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902823" y="1219200"/>
            <a:ext cx="1981200" cy="2057400"/>
          </a:xfrm>
          <a:prstGeom prst="cube">
            <a:avLst>
              <a:gd name="adj" fmla="val 302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6096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114800"/>
            <a:ext cx="609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362200" y="251460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58640" y="19202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6863" y="39776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5840" y="396240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52600" y="45872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9709" y="31394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5840" y="10820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987040" y="4724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31623" y="10820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49137" y="1018903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52600" y="306324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38251" y="3914503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733800" y="2477589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1894114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90600" y="2440577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139440" y="160020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00200" y="444137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10743" y="42672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80263" y="332994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24200" y="454152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50520" y="454152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3989" y="1633946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98320" y="1656806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39440" y="3150326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598023" y="1939834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1735183" y="2057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143000" y="3489960"/>
            <a:ext cx="609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35183" y="3512820"/>
            <a:ext cx="1389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987040" y="341376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10937" y="3368040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334000" y="146304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288280" y="2028009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604531" y="1367135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Na</a:t>
            </a:r>
            <a:r>
              <a:rPr lang="en-US" sz="2400" b="1" baseline="30000" dirty="0">
                <a:latin typeface="Book Antiqua" panose="02040602050305030304" pitchFamily="18" charset="0"/>
              </a:rPr>
              <a:t>+</a:t>
            </a:r>
            <a:endParaRPr lang="en-US" sz="2400" b="1" dirty="0">
              <a:latin typeface="Book Antiqua" panose="0204060205030503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5737" y="1878874"/>
            <a:ext cx="58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Cl</a:t>
            </a:r>
            <a:r>
              <a:rPr lang="en-US" sz="3200" b="1" baseline="30000" dirty="0">
                <a:latin typeface="Book Antiqua" panose="02040602050305030304" pitchFamily="18" charset="0"/>
              </a:rPr>
              <a:t>-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1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3581400" y="2667000"/>
            <a:ext cx="685800" cy="60960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38200" y="2971800"/>
            <a:ext cx="2743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14800" y="2057400"/>
            <a:ext cx="21336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14800" y="2971800"/>
            <a:ext cx="2133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 rot="16200000">
            <a:off x="4857750" y="1866900"/>
            <a:ext cx="3314700" cy="2209800"/>
          </a:xfrm>
          <a:prstGeom prst="parallelogram">
            <a:avLst>
              <a:gd name="adj" fmla="val 239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21331" y="3124200"/>
            <a:ext cx="21336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91000" y="3086100"/>
            <a:ext cx="2667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191000" y="2549433"/>
            <a:ext cx="2667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248400" y="2819400"/>
            <a:ext cx="228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4564761">
            <a:off x="6696659" y="2481399"/>
            <a:ext cx="409303" cy="72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87718" y="1981200"/>
            <a:ext cx="289282" cy="72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6454166">
            <a:off x="6612029" y="3382872"/>
            <a:ext cx="409303" cy="72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035399">
            <a:off x="6061507" y="3849735"/>
            <a:ext cx="409303" cy="72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21480" y="2538547"/>
            <a:ext cx="1600200" cy="346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191000" y="3124200"/>
            <a:ext cx="1600200" cy="346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16615060">
            <a:off x="5736700" y="2468858"/>
            <a:ext cx="292098" cy="8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5162888">
            <a:off x="5677535" y="3442821"/>
            <a:ext cx="363355" cy="63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14197" y="3352800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Crystal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6444" y="4442944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Photographic plate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7753" y="261934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X-rays</a:t>
            </a:r>
          </a:p>
        </p:txBody>
      </p:sp>
    </p:spTree>
    <p:extLst>
      <p:ext uri="{BB962C8B-B14F-4D97-AF65-F5344CB8AC3E}">
        <p14:creationId xmlns:p14="http://schemas.microsoft.com/office/powerpoint/2010/main" val="2566747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817224" y="23705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55424" y="23705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80560" y="23705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18760" y="23705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87293" y="23705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7224" y="3102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55424" y="3102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80560" y="3102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18760" y="3102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87293" y="3102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17224" y="3864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55424" y="3864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0560" y="3864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8760" y="3864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7293" y="3864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7224" y="45499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5424" y="45499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80560" y="45499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18760" y="45499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087293" y="45499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505200" y="1447800"/>
            <a:ext cx="32004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63240" y="1799093"/>
            <a:ext cx="32004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67000" y="2209800"/>
            <a:ext cx="32004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556760" y="838200"/>
            <a:ext cx="929640" cy="16085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267200" y="1465533"/>
            <a:ext cx="838200" cy="14050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>
            <a:off x="3975463" y="1955390"/>
            <a:ext cx="1129936" cy="1258073"/>
          </a:xfrm>
          <a:prstGeom prst="arc">
            <a:avLst>
              <a:gd name="adj1" fmla="val 14025058"/>
              <a:gd name="adj2" fmla="val 164943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14800" y="1232263"/>
            <a:ext cx="1828800" cy="163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625341" y="2489476"/>
            <a:ext cx="3106783" cy="66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00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46120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90851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29051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54187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2387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60920" y="290399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6120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90851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9051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54187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92387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60920" y="3635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46120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90851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29051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54187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92387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60920" y="43975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46120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90851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29051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4187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92387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60920" y="50833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498667" y="2292216"/>
            <a:ext cx="4876800" cy="2209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07227" y="2642680"/>
            <a:ext cx="4876800" cy="2209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13164" y="2835184"/>
            <a:ext cx="5270863" cy="23774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935874" y="3132593"/>
            <a:ext cx="5348153" cy="241554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876801" y="3491048"/>
            <a:ext cx="5287193" cy="23763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90800" y="2995433"/>
            <a:ext cx="571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029200" y="1532393"/>
            <a:ext cx="0" cy="1463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055326" y="1366930"/>
            <a:ext cx="703219" cy="157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025858" y="1671888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419600" y="2522993"/>
            <a:ext cx="914400" cy="914400"/>
          </a:xfrm>
          <a:prstGeom prst="arc">
            <a:avLst>
              <a:gd name="adj1" fmla="val 12571668"/>
              <a:gd name="adj2" fmla="val 173222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/>
          <p:cNvSpPr/>
          <p:nvPr/>
        </p:nvSpPr>
        <p:spPr>
          <a:xfrm>
            <a:off x="3886200" y="1837193"/>
            <a:ext cx="2286000" cy="2286000"/>
          </a:xfrm>
          <a:prstGeom prst="arc">
            <a:avLst>
              <a:gd name="adj1" fmla="val 16200000"/>
              <a:gd name="adj2" fmla="val 19305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419600" y="2218193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72750" y="1434107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018315" y="2903993"/>
            <a:ext cx="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992187" y="2060240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 noChangeAspect="1"/>
          </p:cNvCxnSpPr>
          <p:nvPr/>
        </p:nvCxnSpPr>
        <p:spPr>
          <a:xfrm rot="-360000" flipH="1">
            <a:off x="6467437" y="3750353"/>
            <a:ext cx="201170" cy="301752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98920" y="37421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939244" y="3718245"/>
            <a:ext cx="677093" cy="54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028703" y="328499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81" name="Arc 80"/>
          <p:cNvSpPr/>
          <p:nvPr/>
        </p:nvSpPr>
        <p:spPr>
          <a:xfrm>
            <a:off x="4343400" y="2320519"/>
            <a:ext cx="1371600" cy="1371600"/>
          </a:xfrm>
          <a:prstGeom prst="arc">
            <a:avLst>
              <a:gd name="adj1" fmla="val 16200000"/>
              <a:gd name="adj2" fmla="val 177363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/>
          <p:cNvSpPr/>
          <p:nvPr/>
        </p:nvSpPr>
        <p:spPr>
          <a:xfrm>
            <a:off x="4343400" y="2320519"/>
            <a:ext cx="1371600" cy="1371600"/>
          </a:xfrm>
          <a:prstGeom prst="arc">
            <a:avLst>
              <a:gd name="adj1" fmla="val 17837976"/>
              <a:gd name="adj2" fmla="val 191979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rot="720000">
            <a:off x="5172750" y="2215671"/>
            <a:ext cx="0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2280000">
            <a:off x="5449340" y="2346127"/>
            <a:ext cx="0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 noChangeAspect="1"/>
          </p:cNvCxnSpPr>
          <p:nvPr/>
        </p:nvCxnSpPr>
        <p:spPr>
          <a:xfrm>
            <a:off x="411480" y="2172473"/>
            <a:ext cx="1950720" cy="88392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 noChangeAspect="1"/>
          </p:cNvCxnSpPr>
          <p:nvPr/>
        </p:nvCxnSpPr>
        <p:spPr>
          <a:xfrm>
            <a:off x="-215537" y="3280310"/>
            <a:ext cx="1950720" cy="883920"/>
          </a:xfrm>
          <a:prstGeom prst="line">
            <a:avLst/>
          </a:prstGeom>
          <a:ln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 noChangeAspect="1"/>
          </p:cNvCxnSpPr>
          <p:nvPr/>
        </p:nvCxnSpPr>
        <p:spPr>
          <a:xfrm flipV="1">
            <a:off x="515545" y="1597925"/>
            <a:ext cx="984507" cy="22052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107946" y="1024139"/>
            <a:ext cx="0" cy="1463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107946" y="2484892"/>
            <a:ext cx="0" cy="137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 noChangeAspect="1"/>
          </p:cNvCxnSpPr>
          <p:nvPr/>
        </p:nvCxnSpPr>
        <p:spPr>
          <a:xfrm flipV="1">
            <a:off x="1105768" y="1677391"/>
            <a:ext cx="984507" cy="220522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1121009" y="2552489"/>
            <a:ext cx="1524000" cy="1311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635726" y="2028782"/>
            <a:ext cx="914400" cy="914400"/>
          </a:xfrm>
          <a:prstGeom prst="arc">
            <a:avLst>
              <a:gd name="adj1" fmla="val 12076682"/>
              <a:gd name="adj2" fmla="val 161431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48840" y="1684793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06" name="Arc 105"/>
          <p:cNvSpPr/>
          <p:nvPr/>
        </p:nvSpPr>
        <p:spPr>
          <a:xfrm>
            <a:off x="533400" y="1760993"/>
            <a:ext cx="1188720" cy="1188720"/>
          </a:xfrm>
          <a:prstGeom prst="arc">
            <a:avLst>
              <a:gd name="adj1" fmla="val 16172893"/>
              <a:gd name="adj2" fmla="val 177253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-186506" y="1227537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90</a:t>
            </a:r>
            <a:r>
              <a:rPr lang="en-US" sz="2400" baseline="30000" dirty="0">
                <a:latin typeface="Book Antiqua" panose="02040602050305030304" pitchFamily="18" charset="0"/>
              </a:rPr>
              <a:t>0</a:t>
            </a:r>
            <a:r>
              <a:rPr lang="en-US" sz="2400" dirty="0">
                <a:latin typeface="Book Antiqua" panose="02040602050305030304" pitchFamily="18" charset="0"/>
              </a:rPr>
              <a:t>-</a:t>
            </a:r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08" name="Freeform 107"/>
          <p:cNvSpPr/>
          <p:nvPr/>
        </p:nvSpPr>
        <p:spPr>
          <a:xfrm flipH="1">
            <a:off x="685800" y="1532393"/>
            <a:ext cx="522515" cy="235131"/>
          </a:xfrm>
          <a:custGeom>
            <a:avLst/>
            <a:gdLst>
              <a:gd name="connsiteX0" fmla="*/ 0 w 522515"/>
              <a:gd name="connsiteY0" fmla="*/ 235131 h 235131"/>
              <a:gd name="connsiteX1" fmla="*/ 143692 w 522515"/>
              <a:gd name="connsiteY1" fmla="*/ 91440 h 235131"/>
              <a:gd name="connsiteX2" fmla="*/ 522515 w 522515"/>
              <a:gd name="connsiteY2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5" h="235131">
                <a:moveTo>
                  <a:pt x="0" y="235131"/>
                </a:moveTo>
                <a:cubicBezTo>
                  <a:pt x="28303" y="182879"/>
                  <a:pt x="56606" y="130628"/>
                  <a:pt x="143692" y="91440"/>
                </a:cubicBezTo>
                <a:cubicBezTo>
                  <a:pt x="230778" y="52251"/>
                  <a:pt x="376646" y="26125"/>
                  <a:pt x="522515" y="0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>
            <a:cxnSpLocks noChangeAspect="1"/>
          </p:cNvCxnSpPr>
          <p:nvPr/>
        </p:nvCxnSpPr>
        <p:spPr>
          <a:xfrm flipV="1">
            <a:off x="1116870" y="1508807"/>
            <a:ext cx="1089769" cy="9379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1550126" y="2131924"/>
            <a:ext cx="596958" cy="81778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20634" y="231834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46982" y="38183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38686" y="2975728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62820" y="188030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0" y="2263913"/>
            <a:ext cx="533400" cy="109728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-8782" y="239671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685800" y="4427993"/>
            <a:ext cx="35846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[AB+BC] – AD = 2d sin </a:t>
            </a:r>
            <a:r>
              <a:rPr lang="el-GR" sz="2400" dirty="0">
                <a:latin typeface="Book Antiqua" panose="02040602050305030304" pitchFamily="18" charset="0"/>
              </a:rPr>
              <a:t>θ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495800" y="2716104"/>
            <a:ext cx="109728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2455817" y="1921177"/>
            <a:ext cx="2116183" cy="1035067"/>
          </a:xfrm>
          <a:custGeom>
            <a:avLst/>
            <a:gdLst>
              <a:gd name="connsiteX0" fmla="*/ 2116183 w 2116183"/>
              <a:gd name="connsiteY0" fmla="*/ 1035067 h 1035067"/>
              <a:gd name="connsiteX1" fmla="*/ 1188720 w 2116183"/>
              <a:gd name="connsiteY1" fmla="*/ 29227 h 1035067"/>
              <a:gd name="connsiteX2" fmla="*/ 0 w 2116183"/>
              <a:gd name="connsiteY2" fmla="*/ 368862 h 103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183" h="1035067">
                <a:moveTo>
                  <a:pt x="2116183" y="1035067"/>
                </a:moveTo>
                <a:cubicBezTo>
                  <a:pt x="1828800" y="587664"/>
                  <a:pt x="1541417" y="140261"/>
                  <a:pt x="1188720" y="29227"/>
                </a:cubicBezTo>
                <a:cubicBezTo>
                  <a:pt x="836023" y="-81807"/>
                  <a:pt x="418011" y="143527"/>
                  <a:pt x="0" y="36886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c 122"/>
          <p:cNvSpPr/>
          <p:nvPr/>
        </p:nvSpPr>
        <p:spPr>
          <a:xfrm>
            <a:off x="-39189" y="1353867"/>
            <a:ext cx="2286000" cy="2286000"/>
          </a:xfrm>
          <a:prstGeom prst="arc">
            <a:avLst>
              <a:gd name="adj1" fmla="val 16200000"/>
              <a:gd name="adj2" fmla="val 189698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676400" y="1075193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>
                <a:latin typeface="Book Antiqua" panose="02040602050305030304" pitchFamily="18" charset="0"/>
                <a:cs typeface="Calibri"/>
              </a:rPr>
              <a:t>ᶲ</a:t>
            </a:r>
            <a:endParaRPr lang="en-US" sz="4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4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635933" y="26901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480664" y="26901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318864" y="26901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0" y="26901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982200" y="26901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35933" y="3421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80664" y="3421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18864" y="3421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144000" y="3421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82200" y="3421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5933" y="4183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80664" y="4183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8864" y="4183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44000" y="4183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82200" y="41836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35933" y="48694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0664" y="48694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18864" y="48694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44000" y="48694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82200" y="486949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6888480" y="2078398"/>
            <a:ext cx="4008120" cy="18235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7040" y="2428862"/>
            <a:ext cx="4099560" cy="18462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02977" y="2621366"/>
            <a:ext cx="4341223" cy="19664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66614" y="3277230"/>
            <a:ext cx="4477586" cy="198057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</p:cNvCxnSpPr>
          <p:nvPr/>
        </p:nvCxnSpPr>
        <p:spPr>
          <a:xfrm rot="-360000" flipH="1">
            <a:off x="10277217" y="3705587"/>
            <a:ext cx="201170" cy="301752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21790" y="372933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  <a:r>
              <a:rPr lang="en-US" sz="2400" baseline="-25000" dirty="0">
                <a:latin typeface="Book Antiqua" panose="02040602050305030304" pitchFamily="18" charset="0"/>
              </a:rPr>
              <a:t>2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329057" y="3504427"/>
            <a:ext cx="677093" cy="54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418516" y="3071175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98" name="Oval 97"/>
          <p:cNvSpPr/>
          <p:nvPr/>
        </p:nvSpPr>
        <p:spPr>
          <a:xfrm>
            <a:off x="366247" y="24084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210978" y="24084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049178" y="24084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874314" y="24084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712514" y="24084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66247" y="3139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210978" y="3139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049178" y="3139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74314" y="3139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712514" y="3139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66247" y="3901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210978" y="3901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049178" y="3901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874314" y="3901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12514" y="39019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66247" y="45877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210978" y="45877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049178" y="45877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874314" y="45877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12514" y="45877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393858" y="1947874"/>
            <a:ext cx="3270069" cy="274441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657600" y="335280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</a:t>
            </a:r>
            <a:r>
              <a:rPr lang="en-US" sz="2400" baseline="-25000" dirty="0">
                <a:latin typeface="Book Antiqua" panose="02040602050305030304" pitchFamily="18" charset="0"/>
              </a:rPr>
              <a:t>1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3059371" y="3222716"/>
            <a:ext cx="677093" cy="54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148830" y="2789464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a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590784" y="1934811"/>
            <a:ext cx="3905016" cy="3399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-17233" y="2109738"/>
            <a:ext cx="3821187" cy="327682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-269189" y="2628844"/>
            <a:ext cx="3143503" cy="278135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232058" y="1828800"/>
            <a:ext cx="2644742" cy="229774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3530895" y="3322209"/>
            <a:ext cx="403688" cy="3982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409508" y="2990979"/>
            <a:ext cx="4182292" cy="187851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2810039" y="1604239"/>
            <a:ext cx="1853888" cy="161847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-29809" y="3521319"/>
            <a:ext cx="1853888" cy="161847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-336160" y="3961425"/>
            <a:ext cx="1853888" cy="161847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7414456" y="1947874"/>
            <a:ext cx="3482144" cy="15734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8229600" y="1934811"/>
            <a:ext cx="2514600" cy="113636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6402977" y="3728525"/>
            <a:ext cx="3482144" cy="15734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6162599" y="3960167"/>
            <a:ext cx="3482144" cy="15734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6188148" y="4357451"/>
            <a:ext cx="2514600" cy="113636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6162599" y="4693947"/>
            <a:ext cx="2514600" cy="113636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009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4191000"/>
            <a:ext cx="2971800" cy="1752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0600" y="914400"/>
            <a:ext cx="29718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256" y="1451401"/>
            <a:ext cx="2584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Empty 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Conduction Band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1143" y="5067300"/>
            <a:ext cx="2704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Completely Filled 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Valence Band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6324600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(a) T = 0 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0" y="4140573"/>
            <a:ext cx="2971800" cy="1752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863973"/>
            <a:ext cx="29718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86056" y="1400974"/>
            <a:ext cx="2584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Partially Filled  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Conduction Band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2348" y="5016873"/>
            <a:ext cx="2271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Partially Filled </a:t>
            </a:r>
          </a:p>
          <a:p>
            <a:pPr algn="ctr"/>
            <a:r>
              <a:rPr lang="en-US" sz="2400" dirty="0">
                <a:latin typeface="Book Antiqua" panose="02040602050305030304" pitchFamily="18" charset="0"/>
              </a:rPr>
              <a:t>Valence Band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6274173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(a) T &gt; 0 K </a:t>
            </a:r>
          </a:p>
        </p:txBody>
      </p:sp>
      <p:sp>
        <p:nvSpPr>
          <p:cNvPr id="12" name="Oval 11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674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722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770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818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914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674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722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770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818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3914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91400" y="362712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Holes</a:t>
            </a:r>
          </a:p>
        </p:txBody>
      </p:sp>
      <p:cxnSp>
        <p:nvCxnSpPr>
          <p:cNvPr id="30" name="Straight Arrow Connector 29"/>
          <p:cNvCxnSpPr>
            <a:stCxn id="26" idx="1"/>
          </p:cNvCxnSpPr>
          <p:nvPr/>
        </p:nvCxnSpPr>
        <p:spPr>
          <a:xfrm flipH="1">
            <a:off x="6270218" y="3827175"/>
            <a:ext cx="1121182" cy="200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07978" y="29718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Electrons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422618" y="2847945"/>
            <a:ext cx="1121182" cy="200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5001225" y="2514600"/>
            <a:ext cx="459049" cy="1730829"/>
          </a:xfrm>
          <a:custGeom>
            <a:avLst/>
            <a:gdLst>
              <a:gd name="connsiteX0" fmla="*/ 459049 w 459049"/>
              <a:gd name="connsiteY0" fmla="*/ 1567543 h 1567543"/>
              <a:gd name="connsiteX1" fmla="*/ 1849 w 459049"/>
              <a:gd name="connsiteY1" fmla="*/ 953588 h 1567543"/>
              <a:gd name="connsiteX2" fmla="*/ 328421 w 459049"/>
              <a:gd name="connsiteY2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49" h="1567543">
                <a:moveTo>
                  <a:pt x="459049" y="1567543"/>
                </a:moveTo>
                <a:cubicBezTo>
                  <a:pt x="241334" y="1391194"/>
                  <a:pt x="23620" y="1214845"/>
                  <a:pt x="1849" y="953588"/>
                </a:cubicBezTo>
                <a:cubicBezTo>
                  <a:pt x="-19922" y="692331"/>
                  <a:pt x="154249" y="346165"/>
                  <a:pt x="32842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38400" y="2819400"/>
            <a:ext cx="0" cy="13716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38400" y="3200400"/>
                <a:ext cx="581954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200400"/>
                <a:ext cx="581954" cy="491738"/>
              </a:xfrm>
              <a:prstGeom prst="rect">
                <a:avLst/>
              </a:prstGeom>
              <a:blipFill rotWithShape="1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5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838200" y="2133600"/>
            <a:ext cx="0" cy="1828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838200" y="3942806"/>
            <a:ext cx="5867400" cy="195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3124200" y="2133600"/>
            <a:ext cx="0" cy="1750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117669" y="3884022"/>
            <a:ext cx="3587931" cy="2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0634" y="3664845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x, x’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16764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020" y="16501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0126" y="391880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O'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794" y="394280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2012" y="259752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29553" y="261369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S’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117668" y="2660824"/>
            <a:ext cx="84473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86200" y="242999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36174" y="3040285"/>
            <a:ext cx="172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at rest at origin in S’</a:t>
            </a:r>
          </a:p>
        </p:txBody>
      </p:sp>
      <p:sp>
        <p:nvSpPr>
          <p:cNvPr id="37" name="Freeform 36"/>
          <p:cNvSpPr/>
          <p:nvPr/>
        </p:nvSpPr>
        <p:spPr>
          <a:xfrm>
            <a:off x="3123111" y="3733800"/>
            <a:ext cx="1578429" cy="404949"/>
          </a:xfrm>
          <a:custGeom>
            <a:avLst/>
            <a:gdLst>
              <a:gd name="connsiteX0" fmla="*/ 0 w 3461658"/>
              <a:gd name="connsiteY0" fmla="*/ 209006 h 404949"/>
              <a:gd name="connsiteX1" fmla="*/ 78378 w 3461658"/>
              <a:gd name="connsiteY1" fmla="*/ 117566 h 404949"/>
              <a:gd name="connsiteX2" fmla="*/ 104503 w 3461658"/>
              <a:gd name="connsiteY2" fmla="*/ 78377 h 404949"/>
              <a:gd name="connsiteX3" fmla="*/ 182880 w 3461658"/>
              <a:gd name="connsiteY3" fmla="*/ 26126 h 404949"/>
              <a:gd name="connsiteX4" fmla="*/ 378823 w 3461658"/>
              <a:gd name="connsiteY4" fmla="*/ 39189 h 404949"/>
              <a:gd name="connsiteX5" fmla="*/ 418012 w 3461658"/>
              <a:gd name="connsiteY5" fmla="*/ 52252 h 404949"/>
              <a:gd name="connsiteX6" fmla="*/ 431075 w 3461658"/>
              <a:gd name="connsiteY6" fmla="*/ 91440 h 404949"/>
              <a:gd name="connsiteX7" fmla="*/ 483326 w 3461658"/>
              <a:gd name="connsiteY7" fmla="*/ 169817 h 404949"/>
              <a:gd name="connsiteX8" fmla="*/ 509452 w 3461658"/>
              <a:gd name="connsiteY8" fmla="*/ 248195 h 404949"/>
              <a:gd name="connsiteX9" fmla="*/ 548640 w 3461658"/>
              <a:gd name="connsiteY9" fmla="*/ 326572 h 404949"/>
              <a:gd name="connsiteX10" fmla="*/ 627018 w 3461658"/>
              <a:gd name="connsiteY10" fmla="*/ 378823 h 404949"/>
              <a:gd name="connsiteX11" fmla="*/ 705395 w 3461658"/>
              <a:gd name="connsiteY11" fmla="*/ 404949 h 404949"/>
              <a:gd name="connsiteX12" fmla="*/ 836023 w 3461658"/>
              <a:gd name="connsiteY12" fmla="*/ 391886 h 404949"/>
              <a:gd name="connsiteX13" fmla="*/ 875212 w 3461658"/>
              <a:gd name="connsiteY13" fmla="*/ 378823 h 404949"/>
              <a:gd name="connsiteX14" fmla="*/ 927463 w 3461658"/>
              <a:gd name="connsiteY14" fmla="*/ 300446 h 404949"/>
              <a:gd name="connsiteX15" fmla="*/ 953589 w 3461658"/>
              <a:gd name="connsiteY15" fmla="*/ 261257 h 404949"/>
              <a:gd name="connsiteX16" fmla="*/ 979715 w 3461658"/>
              <a:gd name="connsiteY16" fmla="*/ 222069 h 404949"/>
              <a:gd name="connsiteX17" fmla="*/ 992778 w 3461658"/>
              <a:gd name="connsiteY17" fmla="*/ 182880 h 404949"/>
              <a:gd name="connsiteX18" fmla="*/ 1097280 w 3461658"/>
              <a:gd name="connsiteY18" fmla="*/ 91440 h 404949"/>
              <a:gd name="connsiteX19" fmla="*/ 1136469 w 3461658"/>
              <a:gd name="connsiteY19" fmla="*/ 65315 h 404949"/>
              <a:gd name="connsiteX20" fmla="*/ 1214846 w 3461658"/>
              <a:gd name="connsiteY20" fmla="*/ 39189 h 404949"/>
              <a:gd name="connsiteX21" fmla="*/ 1384663 w 3461658"/>
              <a:gd name="connsiteY21" fmla="*/ 78377 h 404949"/>
              <a:gd name="connsiteX22" fmla="*/ 1436915 w 3461658"/>
              <a:gd name="connsiteY22" fmla="*/ 156755 h 404949"/>
              <a:gd name="connsiteX23" fmla="*/ 1463040 w 3461658"/>
              <a:gd name="connsiteY23" fmla="*/ 195943 h 404949"/>
              <a:gd name="connsiteX24" fmla="*/ 1476103 w 3461658"/>
              <a:gd name="connsiteY24" fmla="*/ 235132 h 404949"/>
              <a:gd name="connsiteX25" fmla="*/ 1528355 w 3461658"/>
              <a:gd name="connsiteY25" fmla="*/ 313509 h 404949"/>
              <a:gd name="connsiteX26" fmla="*/ 1606732 w 3461658"/>
              <a:gd name="connsiteY26" fmla="*/ 339635 h 404949"/>
              <a:gd name="connsiteX27" fmla="*/ 1645920 w 3461658"/>
              <a:gd name="connsiteY27" fmla="*/ 352697 h 404949"/>
              <a:gd name="connsiteX28" fmla="*/ 1776549 w 3461658"/>
              <a:gd name="connsiteY28" fmla="*/ 339635 h 404949"/>
              <a:gd name="connsiteX29" fmla="*/ 1802675 w 3461658"/>
              <a:gd name="connsiteY29" fmla="*/ 300446 h 404949"/>
              <a:gd name="connsiteX30" fmla="*/ 1841863 w 3461658"/>
              <a:gd name="connsiteY30" fmla="*/ 274320 h 404949"/>
              <a:gd name="connsiteX31" fmla="*/ 1881052 w 3461658"/>
              <a:gd name="connsiteY31" fmla="*/ 195943 h 404949"/>
              <a:gd name="connsiteX32" fmla="*/ 1920240 w 3461658"/>
              <a:gd name="connsiteY32" fmla="*/ 169817 h 404949"/>
              <a:gd name="connsiteX33" fmla="*/ 1933303 w 3461658"/>
              <a:gd name="connsiteY33" fmla="*/ 130629 h 404949"/>
              <a:gd name="connsiteX34" fmla="*/ 2011680 w 3461658"/>
              <a:gd name="connsiteY34" fmla="*/ 78377 h 404949"/>
              <a:gd name="connsiteX35" fmla="*/ 2090058 w 3461658"/>
              <a:gd name="connsiteY35" fmla="*/ 39189 h 404949"/>
              <a:gd name="connsiteX36" fmla="*/ 2272938 w 3461658"/>
              <a:gd name="connsiteY36" fmla="*/ 52252 h 404949"/>
              <a:gd name="connsiteX37" fmla="*/ 2312126 w 3461658"/>
              <a:gd name="connsiteY37" fmla="*/ 65315 h 404949"/>
              <a:gd name="connsiteX38" fmla="*/ 2377440 w 3461658"/>
              <a:gd name="connsiteY38" fmla="*/ 117566 h 404949"/>
              <a:gd name="connsiteX39" fmla="*/ 2429692 w 3461658"/>
              <a:gd name="connsiteY39" fmla="*/ 182880 h 404949"/>
              <a:gd name="connsiteX40" fmla="*/ 2468880 w 3461658"/>
              <a:gd name="connsiteY40" fmla="*/ 261257 h 404949"/>
              <a:gd name="connsiteX41" fmla="*/ 2586446 w 3461658"/>
              <a:gd name="connsiteY41" fmla="*/ 313509 h 404949"/>
              <a:gd name="connsiteX42" fmla="*/ 2625635 w 3461658"/>
              <a:gd name="connsiteY42" fmla="*/ 339635 h 404949"/>
              <a:gd name="connsiteX43" fmla="*/ 2717075 w 3461658"/>
              <a:gd name="connsiteY43" fmla="*/ 326572 h 404949"/>
              <a:gd name="connsiteX44" fmla="*/ 2795452 w 3461658"/>
              <a:gd name="connsiteY44" fmla="*/ 300446 h 404949"/>
              <a:gd name="connsiteX45" fmla="*/ 2873829 w 3461658"/>
              <a:gd name="connsiteY45" fmla="*/ 182880 h 404949"/>
              <a:gd name="connsiteX46" fmla="*/ 2899955 w 3461658"/>
              <a:gd name="connsiteY46" fmla="*/ 143692 h 404949"/>
              <a:gd name="connsiteX47" fmla="*/ 2939143 w 3461658"/>
              <a:gd name="connsiteY47" fmla="*/ 130629 h 404949"/>
              <a:gd name="connsiteX48" fmla="*/ 3004458 w 3461658"/>
              <a:gd name="connsiteY48" fmla="*/ 78377 h 404949"/>
              <a:gd name="connsiteX49" fmla="*/ 3030583 w 3461658"/>
              <a:gd name="connsiteY49" fmla="*/ 39189 h 404949"/>
              <a:gd name="connsiteX50" fmla="*/ 3108960 w 3461658"/>
              <a:gd name="connsiteY50" fmla="*/ 0 h 404949"/>
              <a:gd name="connsiteX51" fmla="*/ 3213463 w 3461658"/>
              <a:gd name="connsiteY51" fmla="*/ 13063 h 404949"/>
              <a:gd name="connsiteX52" fmla="*/ 3252652 w 3461658"/>
              <a:gd name="connsiteY52" fmla="*/ 26126 h 404949"/>
              <a:gd name="connsiteX53" fmla="*/ 3317966 w 3461658"/>
              <a:gd name="connsiteY53" fmla="*/ 78377 h 404949"/>
              <a:gd name="connsiteX54" fmla="*/ 3357155 w 3461658"/>
              <a:gd name="connsiteY54" fmla="*/ 104503 h 404949"/>
              <a:gd name="connsiteX55" fmla="*/ 3409406 w 3461658"/>
              <a:gd name="connsiteY55" fmla="*/ 182880 h 404949"/>
              <a:gd name="connsiteX56" fmla="*/ 3435532 w 3461658"/>
              <a:gd name="connsiteY56" fmla="*/ 222069 h 404949"/>
              <a:gd name="connsiteX57" fmla="*/ 3461658 w 3461658"/>
              <a:gd name="connsiteY57" fmla="*/ 248195 h 40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461658" h="404949">
                <a:moveTo>
                  <a:pt x="0" y="209006"/>
                </a:moveTo>
                <a:cubicBezTo>
                  <a:pt x="96042" y="48939"/>
                  <a:pt x="-12097" y="208042"/>
                  <a:pt x="78378" y="117566"/>
                </a:cubicBezTo>
                <a:cubicBezTo>
                  <a:pt x="89479" y="106465"/>
                  <a:pt x="92688" y="88715"/>
                  <a:pt x="104503" y="78377"/>
                </a:cubicBezTo>
                <a:cubicBezTo>
                  <a:pt x="128133" y="57700"/>
                  <a:pt x="182880" y="26126"/>
                  <a:pt x="182880" y="26126"/>
                </a:cubicBezTo>
                <a:cubicBezTo>
                  <a:pt x="248194" y="30480"/>
                  <a:pt x="313764" y="31960"/>
                  <a:pt x="378823" y="39189"/>
                </a:cubicBezTo>
                <a:cubicBezTo>
                  <a:pt x="392508" y="40710"/>
                  <a:pt x="408275" y="42516"/>
                  <a:pt x="418012" y="52252"/>
                </a:cubicBezTo>
                <a:cubicBezTo>
                  <a:pt x="427748" y="61988"/>
                  <a:pt x="424388" y="79403"/>
                  <a:pt x="431075" y="91440"/>
                </a:cubicBezTo>
                <a:cubicBezTo>
                  <a:pt x="446324" y="118888"/>
                  <a:pt x="483326" y="169817"/>
                  <a:pt x="483326" y="169817"/>
                </a:cubicBezTo>
                <a:lnTo>
                  <a:pt x="509452" y="248195"/>
                </a:lnTo>
                <a:cubicBezTo>
                  <a:pt x="518769" y="276146"/>
                  <a:pt x="524809" y="305720"/>
                  <a:pt x="548640" y="326572"/>
                </a:cubicBezTo>
                <a:cubicBezTo>
                  <a:pt x="572270" y="347249"/>
                  <a:pt x="597230" y="368894"/>
                  <a:pt x="627018" y="378823"/>
                </a:cubicBezTo>
                <a:lnTo>
                  <a:pt x="705395" y="404949"/>
                </a:lnTo>
                <a:cubicBezTo>
                  <a:pt x="748938" y="400595"/>
                  <a:pt x="792772" y="398540"/>
                  <a:pt x="836023" y="391886"/>
                </a:cubicBezTo>
                <a:cubicBezTo>
                  <a:pt x="849632" y="389792"/>
                  <a:pt x="865475" y="388560"/>
                  <a:pt x="875212" y="378823"/>
                </a:cubicBezTo>
                <a:cubicBezTo>
                  <a:pt x="897415" y="356620"/>
                  <a:pt x="910046" y="326572"/>
                  <a:pt x="927463" y="300446"/>
                </a:cubicBezTo>
                <a:lnTo>
                  <a:pt x="953589" y="261257"/>
                </a:lnTo>
                <a:lnTo>
                  <a:pt x="979715" y="222069"/>
                </a:lnTo>
                <a:cubicBezTo>
                  <a:pt x="984069" y="209006"/>
                  <a:pt x="986620" y="195196"/>
                  <a:pt x="992778" y="182880"/>
                </a:cubicBezTo>
                <a:cubicBezTo>
                  <a:pt x="1019992" y="128452"/>
                  <a:pt x="1038498" y="130628"/>
                  <a:pt x="1097280" y="91440"/>
                </a:cubicBezTo>
                <a:cubicBezTo>
                  <a:pt x="1110343" y="82731"/>
                  <a:pt x="1121575" y="70280"/>
                  <a:pt x="1136469" y="65315"/>
                </a:cubicBezTo>
                <a:lnTo>
                  <a:pt x="1214846" y="39189"/>
                </a:lnTo>
                <a:cubicBezTo>
                  <a:pt x="1264874" y="44192"/>
                  <a:pt x="1343585" y="31431"/>
                  <a:pt x="1384663" y="78377"/>
                </a:cubicBezTo>
                <a:cubicBezTo>
                  <a:pt x="1405340" y="102008"/>
                  <a:pt x="1419498" y="130629"/>
                  <a:pt x="1436915" y="156755"/>
                </a:cubicBezTo>
                <a:cubicBezTo>
                  <a:pt x="1445623" y="169818"/>
                  <a:pt x="1458075" y="181049"/>
                  <a:pt x="1463040" y="195943"/>
                </a:cubicBezTo>
                <a:cubicBezTo>
                  <a:pt x="1467394" y="209006"/>
                  <a:pt x="1469416" y="223095"/>
                  <a:pt x="1476103" y="235132"/>
                </a:cubicBezTo>
                <a:cubicBezTo>
                  <a:pt x="1491352" y="262580"/>
                  <a:pt x="1498567" y="303580"/>
                  <a:pt x="1528355" y="313509"/>
                </a:cubicBezTo>
                <a:lnTo>
                  <a:pt x="1606732" y="339635"/>
                </a:lnTo>
                <a:lnTo>
                  <a:pt x="1645920" y="352697"/>
                </a:lnTo>
                <a:cubicBezTo>
                  <a:pt x="1689463" y="348343"/>
                  <a:pt x="1735034" y="353473"/>
                  <a:pt x="1776549" y="339635"/>
                </a:cubicBezTo>
                <a:cubicBezTo>
                  <a:pt x="1791443" y="334670"/>
                  <a:pt x="1791574" y="311548"/>
                  <a:pt x="1802675" y="300446"/>
                </a:cubicBezTo>
                <a:cubicBezTo>
                  <a:pt x="1813776" y="289345"/>
                  <a:pt x="1828800" y="283029"/>
                  <a:pt x="1841863" y="274320"/>
                </a:cubicBezTo>
                <a:cubicBezTo>
                  <a:pt x="1852488" y="242447"/>
                  <a:pt x="1855729" y="221266"/>
                  <a:pt x="1881052" y="195943"/>
                </a:cubicBezTo>
                <a:cubicBezTo>
                  <a:pt x="1892153" y="184842"/>
                  <a:pt x="1907177" y="178526"/>
                  <a:pt x="1920240" y="169817"/>
                </a:cubicBezTo>
                <a:cubicBezTo>
                  <a:pt x="1924594" y="156754"/>
                  <a:pt x="1923567" y="140365"/>
                  <a:pt x="1933303" y="130629"/>
                </a:cubicBezTo>
                <a:cubicBezTo>
                  <a:pt x="1955506" y="108426"/>
                  <a:pt x="1985554" y="95794"/>
                  <a:pt x="2011680" y="78377"/>
                </a:cubicBezTo>
                <a:cubicBezTo>
                  <a:pt x="2062323" y="44615"/>
                  <a:pt x="2035978" y="57216"/>
                  <a:pt x="2090058" y="39189"/>
                </a:cubicBezTo>
                <a:cubicBezTo>
                  <a:pt x="2151018" y="43543"/>
                  <a:pt x="2212241" y="45111"/>
                  <a:pt x="2272938" y="52252"/>
                </a:cubicBezTo>
                <a:cubicBezTo>
                  <a:pt x="2286613" y="53861"/>
                  <a:pt x="2301374" y="56713"/>
                  <a:pt x="2312126" y="65315"/>
                </a:cubicBezTo>
                <a:cubicBezTo>
                  <a:pt x="2396535" y="132842"/>
                  <a:pt x="2278940" y="84732"/>
                  <a:pt x="2377440" y="117566"/>
                </a:cubicBezTo>
                <a:cubicBezTo>
                  <a:pt x="2410274" y="216069"/>
                  <a:pt x="2362164" y="98471"/>
                  <a:pt x="2429692" y="182880"/>
                </a:cubicBezTo>
                <a:cubicBezTo>
                  <a:pt x="2514691" y="289127"/>
                  <a:pt x="2358760" y="151137"/>
                  <a:pt x="2468880" y="261257"/>
                </a:cubicBezTo>
                <a:cubicBezTo>
                  <a:pt x="2522053" y="314430"/>
                  <a:pt x="2508839" y="261771"/>
                  <a:pt x="2586446" y="313509"/>
                </a:cubicBezTo>
                <a:lnTo>
                  <a:pt x="2625635" y="339635"/>
                </a:lnTo>
                <a:cubicBezTo>
                  <a:pt x="2656115" y="335281"/>
                  <a:pt x="2687074" y="333495"/>
                  <a:pt x="2717075" y="326572"/>
                </a:cubicBezTo>
                <a:cubicBezTo>
                  <a:pt x="2743909" y="320380"/>
                  <a:pt x="2795452" y="300446"/>
                  <a:pt x="2795452" y="300446"/>
                </a:cubicBezTo>
                <a:lnTo>
                  <a:pt x="2873829" y="182880"/>
                </a:lnTo>
                <a:cubicBezTo>
                  <a:pt x="2882538" y="169817"/>
                  <a:pt x="2885061" y="148657"/>
                  <a:pt x="2899955" y="143692"/>
                </a:cubicBezTo>
                <a:lnTo>
                  <a:pt x="2939143" y="130629"/>
                </a:lnTo>
                <a:cubicBezTo>
                  <a:pt x="3014016" y="18319"/>
                  <a:pt x="2914320" y="150487"/>
                  <a:pt x="3004458" y="78377"/>
                </a:cubicBezTo>
                <a:cubicBezTo>
                  <a:pt x="3016717" y="68570"/>
                  <a:pt x="3019482" y="50290"/>
                  <a:pt x="3030583" y="39189"/>
                </a:cubicBezTo>
                <a:cubicBezTo>
                  <a:pt x="3055906" y="13866"/>
                  <a:pt x="3077087" y="10624"/>
                  <a:pt x="3108960" y="0"/>
                </a:cubicBezTo>
                <a:cubicBezTo>
                  <a:pt x="3143794" y="4354"/>
                  <a:pt x="3178924" y="6783"/>
                  <a:pt x="3213463" y="13063"/>
                </a:cubicBezTo>
                <a:cubicBezTo>
                  <a:pt x="3227011" y="15526"/>
                  <a:pt x="3241900" y="17524"/>
                  <a:pt x="3252652" y="26126"/>
                </a:cubicBezTo>
                <a:cubicBezTo>
                  <a:pt x="3337060" y="93652"/>
                  <a:pt x="3219468" y="45546"/>
                  <a:pt x="3317966" y="78377"/>
                </a:cubicBezTo>
                <a:cubicBezTo>
                  <a:pt x="3331029" y="87086"/>
                  <a:pt x="3346817" y="92688"/>
                  <a:pt x="3357155" y="104503"/>
                </a:cubicBezTo>
                <a:cubicBezTo>
                  <a:pt x="3377831" y="128133"/>
                  <a:pt x="3391989" y="156754"/>
                  <a:pt x="3409406" y="182880"/>
                </a:cubicBezTo>
                <a:cubicBezTo>
                  <a:pt x="3418115" y="195943"/>
                  <a:pt x="3424431" y="210968"/>
                  <a:pt x="3435532" y="222069"/>
                </a:cubicBezTo>
                <a:lnTo>
                  <a:pt x="3461658" y="2481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571897" y="3729501"/>
            <a:ext cx="1578429" cy="404949"/>
          </a:xfrm>
          <a:custGeom>
            <a:avLst/>
            <a:gdLst>
              <a:gd name="connsiteX0" fmla="*/ 0 w 3461658"/>
              <a:gd name="connsiteY0" fmla="*/ 209006 h 404949"/>
              <a:gd name="connsiteX1" fmla="*/ 78378 w 3461658"/>
              <a:gd name="connsiteY1" fmla="*/ 117566 h 404949"/>
              <a:gd name="connsiteX2" fmla="*/ 104503 w 3461658"/>
              <a:gd name="connsiteY2" fmla="*/ 78377 h 404949"/>
              <a:gd name="connsiteX3" fmla="*/ 182880 w 3461658"/>
              <a:gd name="connsiteY3" fmla="*/ 26126 h 404949"/>
              <a:gd name="connsiteX4" fmla="*/ 378823 w 3461658"/>
              <a:gd name="connsiteY4" fmla="*/ 39189 h 404949"/>
              <a:gd name="connsiteX5" fmla="*/ 418012 w 3461658"/>
              <a:gd name="connsiteY5" fmla="*/ 52252 h 404949"/>
              <a:gd name="connsiteX6" fmla="*/ 431075 w 3461658"/>
              <a:gd name="connsiteY6" fmla="*/ 91440 h 404949"/>
              <a:gd name="connsiteX7" fmla="*/ 483326 w 3461658"/>
              <a:gd name="connsiteY7" fmla="*/ 169817 h 404949"/>
              <a:gd name="connsiteX8" fmla="*/ 509452 w 3461658"/>
              <a:gd name="connsiteY8" fmla="*/ 248195 h 404949"/>
              <a:gd name="connsiteX9" fmla="*/ 548640 w 3461658"/>
              <a:gd name="connsiteY9" fmla="*/ 326572 h 404949"/>
              <a:gd name="connsiteX10" fmla="*/ 627018 w 3461658"/>
              <a:gd name="connsiteY10" fmla="*/ 378823 h 404949"/>
              <a:gd name="connsiteX11" fmla="*/ 705395 w 3461658"/>
              <a:gd name="connsiteY11" fmla="*/ 404949 h 404949"/>
              <a:gd name="connsiteX12" fmla="*/ 836023 w 3461658"/>
              <a:gd name="connsiteY12" fmla="*/ 391886 h 404949"/>
              <a:gd name="connsiteX13" fmla="*/ 875212 w 3461658"/>
              <a:gd name="connsiteY13" fmla="*/ 378823 h 404949"/>
              <a:gd name="connsiteX14" fmla="*/ 927463 w 3461658"/>
              <a:gd name="connsiteY14" fmla="*/ 300446 h 404949"/>
              <a:gd name="connsiteX15" fmla="*/ 953589 w 3461658"/>
              <a:gd name="connsiteY15" fmla="*/ 261257 h 404949"/>
              <a:gd name="connsiteX16" fmla="*/ 979715 w 3461658"/>
              <a:gd name="connsiteY16" fmla="*/ 222069 h 404949"/>
              <a:gd name="connsiteX17" fmla="*/ 992778 w 3461658"/>
              <a:gd name="connsiteY17" fmla="*/ 182880 h 404949"/>
              <a:gd name="connsiteX18" fmla="*/ 1097280 w 3461658"/>
              <a:gd name="connsiteY18" fmla="*/ 91440 h 404949"/>
              <a:gd name="connsiteX19" fmla="*/ 1136469 w 3461658"/>
              <a:gd name="connsiteY19" fmla="*/ 65315 h 404949"/>
              <a:gd name="connsiteX20" fmla="*/ 1214846 w 3461658"/>
              <a:gd name="connsiteY20" fmla="*/ 39189 h 404949"/>
              <a:gd name="connsiteX21" fmla="*/ 1384663 w 3461658"/>
              <a:gd name="connsiteY21" fmla="*/ 78377 h 404949"/>
              <a:gd name="connsiteX22" fmla="*/ 1436915 w 3461658"/>
              <a:gd name="connsiteY22" fmla="*/ 156755 h 404949"/>
              <a:gd name="connsiteX23" fmla="*/ 1463040 w 3461658"/>
              <a:gd name="connsiteY23" fmla="*/ 195943 h 404949"/>
              <a:gd name="connsiteX24" fmla="*/ 1476103 w 3461658"/>
              <a:gd name="connsiteY24" fmla="*/ 235132 h 404949"/>
              <a:gd name="connsiteX25" fmla="*/ 1528355 w 3461658"/>
              <a:gd name="connsiteY25" fmla="*/ 313509 h 404949"/>
              <a:gd name="connsiteX26" fmla="*/ 1606732 w 3461658"/>
              <a:gd name="connsiteY26" fmla="*/ 339635 h 404949"/>
              <a:gd name="connsiteX27" fmla="*/ 1645920 w 3461658"/>
              <a:gd name="connsiteY27" fmla="*/ 352697 h 404949"/>
              <a:gd name="connsiteX28" fmla="*/ 1776549 w 3461658"/>
              <a:gd name="connsiteY28" fmla="*/ 339635 h 404949"/>
              <a:gd name="connsiteX29" fmla="*/ 1802675 w 3461658"/>
              <a:gd name="connsiteY29" fmla="*/ 300446 h 404949"/>
              <a:gd name="connsiteX30" fmla="*/ 1841863 w 3461658"/>
              <a:gd name="connsiteY30" fmla="*/ 274320 h 404949"/>
              <a:gd name="connsiteX31" fmla="*/ 1881052 w 3461658"/>
              <a:gd name="connsiteY31" fmla="*/ 195943 h 404949"/>
              <a:gd name="connsiteX32" fmla="*/ 1920240 w 3461658"/>
              <a:gd name="connsiteY32" fmla="*/ 169817 h 404949"/>
              <a:gd name="connsiteX33" fmla="*/ 1933303 w 3461658"/>
              <a:gd name="connsiteY33" fmla="*/ 130629 h 404949"/>
              <a:gd name="connsiteX34" fmla="*/ 2011680 w 3461658"/>
              <a:gd name="connsiteY34" fmla="*/ 78377 h 404949"/>
              <a:gd name="connsiteX35" fmla="*/ 2090058 w 3461658"/>
              <a:gd name="connsiteY35" fmla="*/ 39189 h 404949"/>
              <a:gd name="connsiteX36" fmla="*/ 2272938 w 3461658"/>
              <a:gd name="connsiteY36" fmla="*/ 52252 h 404949"/>
              <a:gd name="connsiteX37" fmla="*/ 2312126 w 3461658"/>
              <a:gd name="connsiteY37" fmla="*/ 65315 h 404949"/>
              <a:gd name="connsiteX38" fmla="*/ 2377440 w 3461658"/>
              <a:gd name="connsiteY38" fmla="*/ 117566 h 404949"/>
              <a:gd name="connsiteX39" fmla="*/ 2429692 w 3461658"/>
              <a:gd name="connsiteY39" fmla="*/ 182880 h 404949"/>
              <a:gd name="connsiteX40" fmla="*/ 2468880 w 3461658"/>
              <a:gd name="connsiteY40" fmla="*/ 261257 h 404949"/>
              <a:gd name="connsiteX41" fmla="*/ 2586446 w 3461658"/>
              <a:gd name="connsiteY41" fmla="*/ 313509 h 404949"/>
              <a:gd name="connsiteX42" fmla="*/ 2625635 w 3461658"/>
              <a:gd name="connsiteY42" fmla="*/ 339635 h 404949"/>
              <a:gd name="connsiteX43" fmla="*/ 2717075 w 3461658"/>
              <a:gd name="connsiteY43" fmla="*/ 326572 h 404949"/>
              <a:gd name="connsiteX44" fmla="*/ 2795452 w 3461658"/>
              <a:gd name="connsiteY44" fmla="*/ 300446 h 404949"/>
              <a:gd name="connsiteX45" fmla="*/ 2873829 w 3461658"/>
              <a:gd name="connsiteY45" fmla="*/ 182880 h 404949"/>
              <a:gd name="connsiteX46" fmla="*/ 2899955 w 3461658"/>
              <a:gd name="connsiteY46" fmla="*/ 143692 h 404949"/>
              <a:gd name="connsiteX47" fmla="*/ 2939143 w 3461658"/>
              <a:gd name="connsiteY47" fmla="*/ 130629 h 404949"/>
              <a:gd name="connsiteX48" fmla="*/ 3004458 w 3461658"/>
              <a:gd name="connsiteY48" fmla="*/ 78377 h 404949"/>
              <a:gd name="connsiteX49" fmla="*/ 3030583 w 3461658"/>
              <a:gd name="connsiteY49" fmla="*/ 39189 h 404949"/>
              <a:gd name="connsiteX50" fmla="*/ 3108960 w 3461658"/>
              <a:gd name="connsiteY50" fmla="*/ 0 h 404949"/>
              <a:gd name="connsiteX51" fmla="*/ 3213463 w 3461658"/>
              <a:gd name="connsiteY51" fmla="*/ 13063 h 404949"/>
              <a:gd name="connsiteX52" fmla="*/ 3252652 w 3461658"/>
              <a:gd name="connsiteY52" fmla="*/ 26126 h 404949"/>
              <a:gd name="connsiteX53" fmla="*/ 3317966 w 3461658"/>
              <a:gd name="connsiteY53" fmla="*/ 78377 h 404949"/>
              <a:gd name="connsiteX54" fmla="*/ 3357155 w 3461658"/>
              <a:gd name="connsiteY54" fmla="*/ 104503 h 404949"/>
              <a:gd name="connsiteX55" fmla="*/ 3409406 w 3461658"/>
              <a:gd name="connsiteY55" fmla="*/ 182880 h 404949"/>
              <a:gd name="connsiteX56" fmla="*/ 3435532 w 3461658"/>
              <a:gd name="connsiteY56" fmla="*/ 222069 h 404949"/>
              <a:gd name="connsiteX57" fmla="*/ 3461658 w 3461658"/>
              <a:gd name="connsiteY57" fmla="*/ 248195 h 40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461658" h="404949">
                <a:moveTo>
                  <a:pt x="0" y="209006"/>
                </a:moveTo>
                <a:cubicBezTo>
                  <a:pt x="96042" y="48939"/>
                  <a:pt x="-12097" y="208042"/>
                  <a:pt x="78378" y="117566"/>
                </a:cubicBezTo>
                <a:cubicBezTo>
                  <a:pt x="89479" y="106465"/>
                  <a:pt x="92688" y="88715"/>
                  <a:pt x="104503" y="78377"/>
                </a:cubicBezTo>
                <a:cubicBezTo>
                  <a:pt x="128133" y="57700"/>
                  <a:pt x="182880" y="26126"/>
                  <a:pt x="182880" y="26126"/>
                </a:cubicBezTo>
                <a:cubicBezTo>
                  <a:pt x="248194" y="30480"/>
                  <a:pt x="313764" y="31960"/>
                  <a:pt x="378823" y="39189"/>
                </a:cubicBezTo>
                <a:cubicBezTo>
                  <a:pt x="392508" y="40710"/>
                  <a:pt x="408275" y="42516"/>
                  <a:pt x="418012" y="52252"/>
                </a:cubicBezTo>
                <a:cubicBezTo>
                  <a:pt x="427748" y="61988"/>
                  <a:pt x="424388" y="79403"/>
                  <a:pt x="431075" y="91440"/>
                </a:cubicBezTo>
                <a:cubicBezTo>
                  <a:pt x="446324" y="118888"/>
                  <a:pt x="483326" y="169817"/>
                  <a:pt x="483326" y="169817"/>
                </a:cubicBezTo>
                <a:lnTo>
                  <a:pt x="509452" y="248195"/>
                </a:lnTo>
                <a:cubicBezTo>
                  <a:pt x="518769" y="276146"/>
                  <a:pt x="524809" y="305720"/>
                  <a:pt x="548640" y="326572"/>
                </a:cubicBezTo>
                <a:cubicBezTo>
                  <a:pt x="572270" y="347249"/>
                  <a:pt x="597230" y="368894"/>
                  <a:pt x="627018" y="378823"/>
                </a:cubicBezTo>
                <a:lnTo>
                  <a:pt x="705395" y="404949"/>
                </a:lnTo>
                <a:cubicBezTo>
                  <a:pt x="748938" y="400595"/>
                  <a:pt x="792772" y="398540"/>
                  <a:pt x="836023" y="391886"/>
                </a:cubicBezTo>
                <a:cubicBezTo>
                  <a:pt x="849632" y="389792"/>
                  <a:pt x="865475" y="388560"/>
                  <a:pt x="875212" y="378823"/>
                </a:cubicBezTo>
                <a:cubicBezTo>
                  <a:pt x="897415" y="356620"/>
                  <a:pt x="910046" y="326572"/>
                  <a:pt x="927463" y="300446"/>
                </a:cubicBezTo>
                <a:lnTo>
                  <a:pt x="953589" y="261257"/>
                </a:lnTo>
                <a:lnTo>
                  <a:pt x="979715" y="222069"/>
                </a:lnTo>
                <a:cubicBezTo>
                  <a:pt x="984069" y="209006"/>
                  <a:pt x="986620" y="195196"/>
                  <a:pt x="992778" y="182880"/>
                </a:cubicBezTo>
                <a:cubicBezTo>
                  <a:pt x="1019992" y="128452"/>
                  <a:pt x="1038498" y="130628"/>
                  <a:pt x="1097280" y="91440"/>
                </a:cubicBezTo>
                <a:cubicBezTo>
                  <a:pt x="1110343" y="82731"/>
                  <a:pt x="1121575" y="70280"/>
                  <a:pt x="1136469" y="65315"/>
                </a:cubicBezTo>
                <a:lnTo>
                  <a:pt x="1214846" y="39189"/>
                </a:lnTo>
                <a:cubicBezTo>
                  <a:pt x="1264874" y="44192"/>
                  <a:pt x="1343585" y="31431"/>
                  <a:pt x="1384663" y="78377"/>
                </a:cubicBezTo>
                <a:cubicBezTo>
                  <a:pt x="1405340" y="102008"/>
                  <a:pt x="1419498" y="130629"/>
                  <a:pt x="1436915" y="156755"/>
                </a:cubicBezTo>
                <a:cubicBezTo>
                  <a:pt x="1445623" y="169818"/>
                  <a:pt x="1458075" y="181049"/>
                  <a:pt x="1463040" y="195943"/>
                </a:cubicBezTo>
                <a:cubicBezTo>
                  <a:pt x="1467394" y="209006"/>
                  <a:pt x="1469416" y="223095"/>
                  <a:pt x="1476103" y="235132"/>
                </a:cubicBezTo>
                <a:cubicBezTo>
                  <a:pt x="1491352" y="262580"/>
                  <a:pt x="1498567" y="303580"/>
                  <a:pt x="1528355" y="313509"/>
                </a:cubicBezTo>
                <a:lnTo>
                  <a:pt x="1606732" y="339635"/>
                </a:lnTo>
                <a:lnTo>
                  <a:pt x="1645920" y="352697"/>
                </a:lnTo>
                <a:cubicBezTo>
                  <a:pt x="1689463" y="348343"/>
                  <a:pt x="1735034" y="353473"/>
                  <a:pt x="1776549" y="339635"/>
                </a:cubicBezTo>
                <a:cubicBezTo>
                  <a:pt x="1791443" y="334670"/>
                  <a:pt x="1791574" y="311548"/>
                  <a:pt x="1802675" y="300446"/>
                </a:cubicBezTo>
                <a:cubicBezTo>
                  <a:pt x="1813776" y="289345"/>
                  <a:pt x="1828800" y="283029"/>
                  <a:pt x="1841863" y="274320"/>
                </a:cubicBezTo>
                <a:cubicBezTo>
                  <a:pt x="1852488" y="242447"/>
                  <a:pt x="1855729" y="221266"/>
                  <a:pt x="1881052" y="195943"/>
                </a:cubicBezTo>
                <a:cubicBezTo>
                  <a:pt x="1892153" y="184842"/>
                  <a:pt x="1907177" y="178526"/>
                  <a:pt x="1920240" y="169817"/>
                </a:cubicBezTo>
                <a:cubicBezTo>
                  <a:pt x="1924594" y="156754"/>
                  <a:pt x="1923567" y="140365"/>
                  <a:pt x="1933303" y="130629"/>
                </a:cubicBezTo>
                <a:cubicBezTo>
                  <a:pt x="1955506" y="108426"/>
                  <a:pt x="1985554" y="95794"/>
                  <a:pt x="2011680" y="78377"/>
                </a:cubicBezTo>
                <a:cubicBezTo>
                  <a:pt x="2062323" y="44615"/>
                  <a:pt x="2035978" y="57216"/>
                  <a:pt x="2090058" y="39189"/>
                </a:cubicBezTo>
                <a:cubicBezTo>
                  <a:pt x="2151018" y="43543"/>
                  <a:pt x="2212241" y="45111"/>
                  <a:pt x="2272938" y="52252"/>
                </a:cubicBezTo>
                <a:cubicBezTo>
                  <a:pt x="2286613" y="53861"/>
                  <a:pt x="2301374" y="56713"/>
                  <a:pt x="2312126" y="65315"/>
                </a:cubicBezTo>
                <a:cubicBezTo>
                  <a:pt x="2396535" y="132842"/>
                  <a:pt x="2278940" y="84732"/>
                  <a:pt x="2377440" y="117566"/>
                </a:cubicBezTo>
                <a:cubicBezTo>
                  <a:pt x="2410274" y="216069"/>
                  <a:pt x="2362164" y="98471"/>
                  <a:pt x="2429692" y="182880"/>
                </a:cubicBezTo>
                <a:cubicBezTo>
                  <a:pt x="2514691" y="289127"/>
                  <a:pt x="2358760" y="151137"/>
                  <a:pt x="2468880" y="261257"/>
                </a:cubicBezTo>
                <a:cubicBezTo>
                  <a:pt x="2522053" y="314430"/>
                  <a:pt x="2508839" y="261771"/>
                  <a:pt x="2586446" y="313509"/>
                </a:cubicBezTo>
                <a:lnTo>
                  <a:pt x="2625635" y="339635"/>
                </a:lnTo>
                <a:cubicBezTo>
                  <a:pt x="2656115" y="335281"/>
                  <a:pt x="2687074" y="333495"/>
                  <a:pt x="2717075" y="326572"/>
                </a:cubicBezTo>
                <a:cubicBezTo>
                  <a:pt x="2743909" y="320380"/>
                  <a:pt x="2795452" y="300446"/>
                  <a:pt x="2795452" y="300446"/>
                </a:cubicBezTo>
                <a:lnTo>
                  <a:pt x="2873829" y="182880"/>
                </a:lnTo>
                <a:cubicBezTo>
                  <a:pt x="2882538" y="169817"/>
                  <a:pt x="2885061" y="148657"/>
                  <a:pt x="2899955" y="143692"/>
                </a:cubicBezTo>
                <a:lnTo>
                  <a:pt x="2939143" y="130629"/>
                </a:lnTo>
                <a:cubicBezTo>
                  <a:pt x="3014016" y="18319"/>
                  <a:pt x="2914320" y="150487"/>
                  <a:pt x="3004458" y="78377"/>
                </a:cubicBezTo>
                <a:cubicBezTo>
                  <a:pt x="3016717" y="68570"/>
                  <a:pt x="3019482" y="50290"/>
                  <a:pt x="3030583" y="39189"/>
                </a:cubicBezTo>
                <a:cubicBezTo>
                  <a:pt x="3055906" y="13866"/>
                  <a:pt x="3077087" y="10624"/>
                  <a:pt x="3108960" y="0"/>
                </a:cubicBezTo>
                <a:cubicBezTo>
                  <a:pt x="3143794" y="4354"/>
                  <a:pt x="3178924" y="6783"/>
                  <a:pt x="3213463" y="13063"/>
                </a:cubicBezTo>
                <a:cubicBezTo>
                  <a:pt x="3227011" y="15526"/>
                  <a:pt x="3241900" y="17524"/>
                  <a:pt x="3252652" y="26126"/>
                </a:cubicBezTo>
                <a:cubicBezTo>
                  <a:pt x="3337060" y="93652"/>
                  <a:pt x="3219468" y="45546"/>
                  <a:pt x="3317966" y="78377"/>
                </a:cubicBezTo>
                <a:cubicBezTo>
                  <a:pt x="3331029" y="87086"/>
                  <a:pt x="3346817" y="92688"/>
                  <a:pt x="3357155" y="104503"/>
                </a:cubicBezTo>
                <a:cubicBezTo>
                  <a:pt x="3377831" y="128133"/>
                  <a:pt x="3391989" y="156754"/>
                  <a:pt x="3409406" y="182880"/>
                </a:cubicBezTo>
                <a:cubicBezTo>
                  <a:pt x="3418115" y="195943"/>
                  <a:pt x="3424431" y="210968"/>
                  <a:pt x="3435532" y="222069"/>
                </a:cubicBezTo>
                <a:lnTo>
                  <a:pt x="3461658" y="2481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2987854" y="3708443"/>
            <a:ext cx="288746" cy="25395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828800" y="3664845"/>
            <a:ext cx="53231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72000" y="3664845"/>
            <a:ext cx="3396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306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yperphysics.phy-astr.gsu.edu/hbase/solids/imgsol/intr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257175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yperphysics.phy-astr.gsu.edu/hbase/solids/imgsol/intrin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39147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4495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434340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</a:t>
            </a:r>
          </a:p>
        </p:txBody>
      </p:sp>
    </p:spTree>
    <p:extLst>
      <p:ext uri="{BB962C8B-B14F-4D97-AF65-F5344CB8AC3E}">
        <p14:creationId xmlns:p14="http://schemas.microsoft.com/office/powerpoint/2010/main" val="1554121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5614" y="1287332"/>
            <a:ext cx="640080" cy="640080"/>
            <a:chOff x="2438400" y="2209800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113" name="Straight Connector 112"/>
          <p:cNvCxnSpPr/>
          <p:nvPr/>
        </p:nvCxnSpPr>
        <p:spPr>
          <a:xfrm flipV="1">
            <a:off x="1071155" y="16002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091070" y="243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1071155" y="32766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071155" y="4114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071155" y="49530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524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3622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2004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03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8615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715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5379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3761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>
            <a:grpSpLocks noChangeAspect="1"/>
          </p:cNvGrpSpPr>
          <p:nvPr/>
        </p:nvGrpSpPr>
        <p:grpSpPr>
          <a:xfrm>
            <a:off x="2057400" y="1295400"/>
            <a:ext cx="640080" cy="640080"/>
            <a:chOff x="2438400" y="2209800"/>
            <a:chExt cx="914400" cy="914400"/>
          </a:xfrm>
        </p:grpSpPr>
        <p:sp>
          <p:nvSpPr>
            <p:cNvPr id="141" name="Oval 14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2895600" y="1268506"/>
            <a:ext cx="640080" cy="640080"/>
            <a:chOff x="2438400" y="2209800"/>
            <a:chExt cx="914400" cy="914400"/>
          </a:xfrm>
        </p:grpSpPr>
        <p:sp>
          <p:nvSpPr>
            <p:cNvPr id="144" name="Oval 14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3713181" y="1287332"/>
            <a:ext cx="640080" cy="640080"/>
            <a:chOff x="2438400" y="2209800"/>
            <a:chExt cx="914400" cy="914400"/>
          </a:xfrm>
        </p:grpSpPr>
        <p:sp>
          <p:nvSpPr>
            <p:cNvPr id="147" name="Oval 14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4554967" y="1295400"/>
            <a:ext cx="640080" cy="640080"/>
            <a:chOff x="2438400" y="2209800"/>
            <a:chExt cx="914400" cy="914400"/>
          </a:xfrm>
        </p:grpSpPr>
        <p:sp>
          <p:nvSpPr>
            <p:cNvPr id="150" name="Oval 14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>
            <a:off x="5393167" y="1268506"/>
            <a:ext cx="640080" cy="640080"/>
            <a:chOff x="2438400" y="2209800"/>
            <a:chExt cx="914400" cy="914400"/>
          </a:xfrm>
        </p:grpSpPr>
        <p:sp>
          <p:nvSpPr>
            <p:cNvPr id="153" name="Oval 15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6217920" y="1286435"/>
            <a:ext cx="640080" cy="640080"/>
            <a:chOff x="2438400" y="2209800"/>
            <a:chExt cx="914400" cy="914400"/>
          </a:xfrm>
        </p:grpSpPr>
        <p:sp>
          <p:nvSpPr>
            <p:cNvPr id="156" name="Oval 15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7056120" y="1259541"/>
            <a:ext cx="640080" cy="640080"/>
            <a:chOff x="2438400" y="2209800"/>
            <a:chExt cx="914400" cy="914400"/>
          </a:xfrm>
        </p:grpSpPr>
        <p:sp>
          <p:nvSpPr>
            <p:cNvPr id="159" name="Oval 15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1215614" y="2117464"/>
            <a:ext cx="640080" cy="640080"/>
            <a:chOff x="2438400" y="2209800"/>
            <a:chExt cx="914400" cy="914400"/>
          </a:xfrm>
        </p:grpSpPr>
        <p:sp>
          <p:nvSpPr>
            <p:cNvPr id="162" name="Oval 16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2057400" y="2125532"/>
            <a:ext cx="640080" cy="640080"/>
            <a:chOff x="2438400" y="2209800"/>
            <a:chExt cx="914400" cy="914400"/>
          </a:xfrm>
        </p:grpSpPr>
        <p:sp>
          <p:nvSpPr>
            <p:cNvPr id="165" name="Oval 16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2895600" y="2098638"/>
            <a:ext cx="640080" cy="640080"/>
            <a:chOff x="2438400" y="2209800"/>
            <a:chExt cx="914400" cy="914400"/>
          </a:xfrm>
        </p:grpSpPr>
        <p:sp>
          <p:nvSpPr>
            <p:cNvPr id="168" name="Oval 16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3713181" y="2117464"/>
            <a:ext cx="640080" cy="640080"/>
            <a:chOff x="2438400" y="2209800"/>
            <a:chExt cx="914400" cy="914400"/>
          </a:xfrm>
        </p:grpSpPr>
        <p:sp>
          <p:nvSpPr>
            <p:cNvPr id="171" name="Oval 17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4554967" y="2125532"/>
            <a:ext cx="640080" cy="640080"/>
            <a:chOff x="2438400" y="2209800"/>
            <a:chExt cx="914400" cy="914400"/>
          </a:xfrm>
        </p:grpSpPr>
        <p:sp>
          <p:nvSpPr>
            <p:cNvPr id="174" name="Oval 17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5393167" y="2098638"/>
            <a:ext cx="640080" cy="640080"/>
            <a:chOff x="2438400" y="2209800"/>
            <a:chExt cx="914400" cy="914400"/>
          </a:xfrm>
        </p:grpSpPr>
        <p:sp>
          <p:nvSpPr>
            <p:cNvPr id="177" name="Oval 17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9" name="Group 178"/>
          <p:cNvGrpSpPr>
            <a:grpSpLocks noChangeAspect="1"/>
          </p:cNvGrpSpPr>
          <p:nvPr/>
        </p:nvGrpSpPr>
        <p:grpSpPr>
          <a:xfrm>
            <a:off x="6217920" y="2116567"/>
            <a:ext cx="640080" cy="640080"/>
            <a:chOff x="2438400" y="2209800"/>
            <a:chExt cx="914400" cy="914400"/>
          </a:xfrm>
        </p:grpSpPr>
        <p:sp>
          <p:nvSpPr>
            <p:cNvPr id="180" name="Oval 17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7056120" y="2089673"/>
            <a:ext cx="640080" cy="640080"/>
            <a:chOff x="2438400" y="2209800"/>
            <a:chExt cx="914400" cy="914400"/>
          </a:xfrm>
        </p:grpSpPr>
        <p:sp>
          <p:nvSpPr>
            <p:cNvPr id="183" name="Oval 18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1202167" y="2968214"/>
            <a:ext cx="640080" cy="640080"/>
            <a:chOff x="2438400" y="2209800"/>
            <a:chExt cx="914400" cy="914400"/>
          </a:xfrm>
        </p:grpSpPr>
        <p:sp>
          <p:nvSpPr>
            <p:cNvPr id="186" name="Oval 18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8" name="Group 187"/>
          <p:cNvGrpSpPr>
            <a:grpSpLocks noChangeAspect="1"/>
          </p:cNvGrpSpPr>
          <p:nvPr/>
        </p:nvGrpSpPr>
        <p:grpSpPr>
          <a:xfrm>
            <a:off x="2043953" y="2976282"/>
            <a:ext cx="640080" cy="640080"/>
            <a:chOff x="2438400" y="2209800"/>
            <a:chExt cx="914400" cy="914400"/>
          </a:xfrm>
        </p:grpSpPr>
        <p:sp>
          <p:nvSpPr>
            <p:cNvPr id="189" name="Oval 18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1" name="Group 190"/>
          <p:cNvGrpSpPr>
            <a:grpSpLocks noChangeAspect="1"/>
          </p:cNvGrpSpPr>
          <p:nvPr/>
        </p:nvGrpSpPr>
        <p:grpSpPr>
          <a:xfrm>
            <a:off x="2882153" y="2949388"/>
            <a:ext cx="640080" cy="640080"/>
            <a:chOff x="2438400" y="2209800"/>
            <a:chExt cx="914400" cy="914400"/>
          </a:xfrm>
        </p:grpSpPr>
        <p:sp>
          <p:nvSpPr>
            <p:cNvPr id="192" name="Oval 19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3699734" y="2968214"/>
            <a:ext cx="640080" cy="640080"/>
            <a:chOff x="2438400" y="2209800"/>
            <a:chExt cx="914400" cy="914400"/>
          </a:xfrm>
        </p:grpSpPr>
        <p:sp>
          <p:nvSpPr>
            <p:cNvPr id="195" name="Oval 19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7" name="Group 196"/>
          <p:cNvGrpSpPr>
            <a:grpSpLocks noChangeAspect="1"/>
          </p:cNvGrpSpPr>
          <p:nvPr/>
        </p:nvGrpSpPr>
        <p:grpSpPr>
          <a:xfrm>
            <a:off x="4541520" y="2976282"/>
            <a:ext cx="640080" cy="640080"/>
            <a:chOff x="2438400" y="2209800"/>
            <a:chExt cx="914400" cy="914400"/>
          </a:xfrm>
        </p:grpSpPr>
        <p:sp>
          <p:nvSpPr>
            <p:cNvPr id="198" name="Oval 19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5379720" y="2949388"/>
            <a:ext cx="640080" cy="640080"/>
            <a:chOff x="2438400" y="2209800"/>
            <a:chExt cx="914400" cy="914400"/>
          </a:xfrm>
        </p:grpSpPr>
        <p:sp>
          <p:nvSpPr>
            <p:cNvPr id="201" name="Oval 20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3" name="Group 202"/>
          <p:cNvGrpSpPr>
            <a:grpSpLocks noChangeAspect="1"/>
          </p:cNvGrpSpPr>
          <p:nvPr/>
        </p:nvGrpSpPr>
        <p:grpSpPr>
          <a:xfrm>
            <a:off x="6204473" y="2967317"/>
            <a:ext cx="640080" cy="640080"/>
            <a:chOff x="2438400" y="2209800"/>
            <a:chExt cx="914400" cy="914400"/>
          </a:xfrm>
        </p:grpSpPr>
        <p:sp>
          <p:nvSpPr>
            <p:cNvPr id="204" name="Oval 20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7042673" y="2940423"/>
            <a:ext cx="640080" cy="640080"/>
            <a:chOff x="2438400" y="2209800"/>
            <a:chExt cx="914400" cy="914400"/>
          </a:xfrm>
        </p:grpSpPr>
        <p:sp>
          <p:nvSpPr>
            <p:cNvPr id="207" name="Oval 20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1202167" y="3798346"/>
            <a:ext cx="640080" cy="640080"/>
            <a:chOff x="2438400" y="2209800"/>
            <a:chExt cx="914400" cy="914400"/>
          </a:xfrm>
        </p:grpSpPr>
        <p:sp>
          <p:nvSpPr>
            <p:cNvPr id="210" name="Oval 20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2" name="Group 211"/>
          <p:cNvGrpSpPr>
            <a:grpSpLocks noChangeAspect="1"/>
          </p:cNvGrpSpPr>
          <p:nvPr/>
        </p:nvGrpSpPr>
        <p:grpSpPr>
          <a:xfrm>
            <a:off x="2043953" y="3806414"/>
            <a:ext cx="640080" cy="640080"/>
            <a:chOff x="2438400" y="2209800"/>
            <a:chExt cx="914400" cy="914400"/>
          </a:xfrm>
        </p:grpSpPr>
        <p:sp>
          <p:nvSpPr>
            <p:cNvPr id="213" name="Oval 21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5" name="Group 214"/>
          <p:cNvGrpSpPr>
            <a:grpSpLocks noChangeAspect="1"/>
          </p:cNvGrpSpPr>
          <p:nvPr/>
        </p:nvGrpSpPr>
        <p:grpSpPr>
          <a:xfrm>
            <a:off x="2882153" y="3779520"/>
            <a:ext cx="640080" cy="640080"/>
            <a:chOff x="2438400" y="2209800"/>
            <a:chExt cx="914400" cy="914400"/>
          </a:xfrm>
        </p:grpSpPr>
        <p:sp>
          <p:nvSpPr>
            <p:cNvPr id="216" name="Oval 21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3699734" y="3798346"/>
            <a:ext cx="640080" cy="640080"/>
            <a:chOff x="2438400" y="2209800"/>
            <a:chExt cx="914400" cy="914400"/>
          </a:xfrm>
        </p:grpSpPr>
        <p:sp>
          <p:nvSpPr>
            <p:cNvPr id="219" name="Oval 21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1" name="Group 220"/>
          <p:cNvGrpSpPr>
            <a:grpSpLocks noChangeAspect="1"/>
          </p:cNvGrpSpPr>
          <p:nvPr/>
        </p:nvGrpSpPr>
        <p:grpSpPr>
          <a:xfrm>
            <a:off x="4541520" y="3806414"/>
            <a:ext cx="640080" cy="640080"/>
            <a:chOff x="2438400" y="2209800"/>
            <a:chExt cx="914400" cy="914400"/>
          </a:xfrm>
        </p:grpSpPr>
        <p:sp>
          <p:nvSpPr>
            <p:cNvPr id="222" name="Oval 22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4" name="Group 223"/>
          <p:cNvGrpSpPr>
            <a:grpSpLocks noChangeAspect="1"/>
          </p:cNvGrpSpPr>
          <p:nvPr/>
        </p:nvGrpSpPr>
        <p:grpSpPr>
          <a:xfrm>
            <a:off x="5379720" y="3779520"/>
            <a:ext cx="640080" cy="640080"/>
            <a:chOff x="2438400" y="2209800"/>
            <a:chExt cx="914400" cy="914400"/>
          </a:xfrm>
        </p:grpSpPr>
        <p:sp>
          <p:nvSpPr>
            <p:cNvPr id="225" name="Oval 22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7" name="Group 226"/>
          <p:cNvGrpSpPr>
            <a:grpSpLocks noChangeAspect="1"/>
          </p:cNvGrpSpPr>
          <p:nvPr/>
        </p:nvGrpSpPr>
        <p:grpSpPr>
          <a:xfrm>
            <a:off x="6204473" y="3797449"/>
            <a:ext cx="640080" cy="640080"/>
            <a:chOff x="2438400" y="2209800"/>
            <a:chExt cx="914400" cy="914400"/>
          </a:xfrm>
        </p:grpSpPr>
        <p:sp>
          <p:nvSpPr>
            <p:cNvPr id="228" name="Oval 22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0" name="Group 229"/>
          <p:cNvGrpSpPr>
            <a:grpSpLocks noChangeAspect="1"/>
          </p:cNvGrpSpPr>
          <p:nvPr/>
        </p:nvGrpSpPr>
        <p:grpSpPr>
          <a:xfrm>
            <a:off x="7042673" y="3770555"/>
            <a:ext cx="640080" cy="640080"/>
            <a:chOff x="2438400" y="2209800"/>
            <a:chExt cx="914400" cy="914400"/>
          </a:xfrm>
        </p:grpSpPr>
        <p:sp>
          <p:nvSpPr>
            <p:cNvPr id="231" name="Oval 23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3" name="Group 232"/>
          <p:cNvGrpSpPr>
            <a:grpSpLocks noChangeAspect="1"/>
          </p:cNvGrpSpPr>
          <p:nvPr/>
        </p:nvGrpSpPr>
        <p:grpSpPr>
          <a:xfrm>
            <a:off x="1219200" y="4646663"/>
            <a:ext cx="640080" cy="640080"/>
            <a:chOff x="2438400" y="2209800"/>
            <a:chExt cx="914400" cy="914400"/>
          </a:xfrm>
        </p:grpSpPr>
        <p:sp>
          <p:nvSpPr>
            <p:cNvPr id="234" name="Oval 23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6" name="Group 235"/>
          <p:cNvGrpSpPr>
            <a:grpSpLocks noChangeAspect="1"/>
          </p:cNvGrpSpPr>
          <p:nvPr/>
        </p:nvGrpSpPr>
        <p:grpSpPr>
          <a:xfrm>
            <a:off x="2060986" y="4654731"/>
            <a:ext cx="640080" cy="640080"/>
            <a:chOff x="2438400" y="2209800"/>
            <a:chExt cx="914400" cy="914400"/>
          </a:xfrm>
        </p:grpSpPr>
        <p:sp>
          <p:nvSpPr>
            <p:cNvPr id="237" name="Oval 23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9" name="Group 238"/>
          <p:cNvGrpSpPr>
            <a:grpSpLocks noChangeAspect="1"/>
          </p:cNvGrpSpPr>
          <p:nvPr/>
        </p:nvGrpSpPr>
        <p:grpSpPr>
          <a:xfrm>
            <a:off x="2899186" y="4627837"/>
            <a:ext cx="640080" cy="640080"/>
            <a:chOff x="2438400" y="2209800"/>
            <a:chExt cx="914400" cy="914400"/>
          </a:xfrm>
        </p:grpSpPr>
        <p:sp>
          <p:nvSpPr>
            <p:cNvPr id="240" name="Oval 23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2" name="Group 241"/>
          <p:cNvGrpSpPr>
            <a:grpSpLocks noChangeAspect="1"/>
          </p:cNvGrpSpPr>
          <p:nvPr/>
        </p:nvGrpSpPr>
        <p:grpSpPr>
          <a:xfrm>
            <a:off x="3716767" y="4646663"/>
            <a:ext cx="640080" cy="640080"/>
            <a:chOff x="2438400" y="2209800"/>
            <a:chExt cx="914400" cy="914400"/>
          </a:xfrm>
        </p:grpSpPr>
        <p:sp>
          <p:nvSpPr>
            <p:cNvPr id="243" name="Oval 24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5" name="Group 244"/>
          <p:cNvGrpSpPr>
            <a:grpSpLocks noChangeAspect="1"/>
          </p:cNvGrpSpPr>
          <p:nvPr/>
        </p:nvGrpSpPr>
        <p:grpSpPr>
          <a:xfrm>
            <a:off x="4558553" y="4654731"/>
            <a:ext cx="640080" cy="640080"/>
            <a:chOff x="2438400" y="2209800"/>
            <a:chExt cx="914400" cy="914400"/>
          </a:xfrm>
        </p:grpSpPr>
        <p:sp>
          <p:nvSpPr>
            <p:cNvPr id="246" name="Oval 24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8" name="Group 247"/>
          <p:cNvGrpSpPr>
            <a:grpSpLocks noChangeAspect="1"/>
          </p:cNvGrpSpPr>
          <p:nvPr/>
        </p:nvGrpSpPr>
        <p:grpSpPr>
          <a:xfrm>
            <a:off x="5396753" y="4627837"/>
            <a:ext cx="640080" cy="640080"/>
            <a:chOff x="2438400" y="2209800"/>
            <a:chExt cx="914400" cy="914400"/>
          </a:xfrm>
        </p:grpSpPr>
        <p:sp>
          <p:nvSpPr>
            <p:cNvPr id="249" name="Oval 24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51" name="Group 250"/>
          <p:cNvGrpSpPr>
            <a:grpSpLocks noChangeAspect="1"/>
          </p:cNvGrpSpPr>
          <p:nvPr/>
        </p:nvGrpSpPr>
        <p:grpSpPr>
          <a:xfrm>
            <a:off x="6221506" y="4645766"/>
            <a:ext cx="640080" cy="640080"/>
            <a:chOff x="2438400" y="2209800"/>
            <a:chExt cx="914400" cy="914400"/>
          </a:xfrm>
        </p:grpSpPr>
        <p:sp>
          <p:nvSpPr>
            <p:cNvPr id="252" name="Oval 25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54" name="Group 253"/>
          <p:cNvGrpSpPr>
            <a:grpSpLocks noChangeAspect="1"/>
          </p:cNvGrpSpPr>
          <p:nvPr/>
        </p:nvGrpSpPr>
        <p:grpSpPr>
          <a:xfrm>
            <a:off x="7059706" y="4618872"/>
            <a:ext cx="640080" cy="640080"/>
            <a:chOff x="2438400" y="2209800"/>
            <a:chExt cx="914400" cy="914400"/>
          </a:xfrm>
        </p:grpSpPr>
        <p:sp>
          <p:nvSpPr>
            <p:cNvPr id="255" name="Oval 25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58" name="Straight Connector 257"/>
          <p:cNvCxnSpPr/>
          <p:nvPr/>
        </p:nvCxnSpPr>
        <p:spPr>
          <a:xfrm flipV="1">
            <a:off x="1071155" y="5754189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>
            <a:grpSpLocks noChangeAspect="1"/>
          </p:cNvGrpSpPr>
          <p:nvPr/>
        </p:nvGrpSpPr>
        <p:grpSpPr>
          <a:xfrm>
            <a:off x="1219200" y="5447852"/>
            <a:ext cx="640080" cy="640080"/>
            <a:chOff x="2438400" y="2209800"/>
            <a:chExt cx="914400" cy="914400"/>
          </a:xfrm>
        </p:grpSpPr>
        <p:sp>
          <p:nvSpPr>
            <p:cNvPr id="260" name="Oval 25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2" name="Group 261"/>
          <p:cNvGrpSpPr>
            <a:grpSpLocks noChangeAspect="1"/>
          </p:cNvGrpSpPr>
          <p:nvPr/>
        </p:nvGrpSpPr>
        <p:grpSpPr>
          <a:xfrm>
            <a:off x="2060986" y="5455920"/>
            <a:ext cx="640080" cy="640080"/>
            <a:chOff x="2438400" y="2209800"/>
            <a:chExt cx="914400" cy="914400"/>
          </a:xfrm>
        </p:grpSpPr>
        <p:sp>
          <p:nvSpPr>
            <p:cNvPr id="263" name="Oval 26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2899186" y="5429026"/>
            <a:ext cx="640080" cy="640080"/>
            <a:chOff x="2438400" y="2209800"/>
            <a:chExt cx="914400" cy="914400"/>
          </a:xfrm>
        </p:grpSpPr>
        <p:sp>
          <p:nvSpPr>
            <p:cNvPr id="266" name="Oval 26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8" name="Group 267"/>
          <p:cNvGrpSpPr>
            <a:grpSpLocks noChangeAspect="1"/>
          </p:cNvGrpSpPr>
          <p:nvPr/>
        </p:nvGrpSpPr>
        <p:grpSpPr>
          <a:xfrm>
            <a:off x="3716767" y="5447852"/>
            <a:ext cx="640080" cy="640080"/>
            <a:chOff x="2438400" y="2209800"/>
            <a:chExt cx="914400" cy="914400"/>
          </a:xfrm>
        </p:grpSpPr>
        <p:sp>
          <p:nvSpPr>
            <p:cNvPr id="269" name="Oval 26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1" name="Group 270"/>
          <p:cNvGrpSpPr>
            <a:grpSpLocks noChangeAspect="1"/>
          </p:cNvGrpSpPr>
          <p:nvPr/>
        </p:nvGrpSpPr>
        <p:grpSpPr>
          <a:xfrm>
            <a:off x="4558553" y="5455920"/>
            <a:ext cx="640080" cy="640080"/>
            <a:chOff x="2438400" y="2209800"/>
            <a:chExt cx="914400" cy="914400"/>
          </a:xfrm>
        </p:grpSpPr>
        <p:sp>
          <p:nvSpPr>
            <p:cNvPr id="272" name="Oval 27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4" name="Group 273"/>
          <p:cNvGrpSpPr>
            <a:grpSpLocks noChangeAspect="1"/>
          </p:cNvGrpSpPr>
          <p:nvPr/>
        </p:nvGrpSpPr>
        <p:grpSpPr>
          <a:xfrm>
            <a:off x="5396753" y="5429026"/>
            <a:ext cx="640080" cy="640080"/>
            <a:chOff x="2438400" y="2209800"/>
            <a:chExt cx="914400" cy="914400"/>
          </a:xfrm>
        </p:grpSpPr>
        <p:sp>
          <p:nvSpPr>
            <p:cNvPr id="275" name="Oval 27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7" name="Group 276"/>
          <p:cNvGrpSpPr>
            <a:grpSpLocks noChangeAspect="1"/>
          </p:cNvGrpSpPr>
          <p:nvPr/>
        </p:nvGrpSpPr>
        <p:grpSpPr>
          <a:xfrm>
            <a:off x="6221506" y="5446955"/>
            <a:ext cx="640080" cy="640080"/>
            <a:chOff x="2438400" y="2209800"/>
            <a:chExt cx="914400" cy="914400"/>
          </a:xfrm>
        </p:grpSpPr>
        <p:sp>
          <p:nvSpPr>
            <p:cNvPr id="278" name="Oval 27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7059706" y="5420061"/>
            <a:ext cx="640080" cy="640080"/>
            <a:chOff x="2438400" y="2209800"/>
            <a:chExt cx="914400" cy="914400"/>
          </a:xfrm>
        </p:grpSpPr>
        <p:sp>
          <p:nvSpPr>
            <p:cNvPr id="281" name="Oval 28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83" name="Straight Connector 282"/>
          <p:cNvCxnSpPr/>
          <p:nvPr/>
        </p:nvCxnSpPr>
        <p:spPr>
          <a:xfrm flipV="1">
            <a:off x="1066800" y="1066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V="1">
            <a:off x="1079862" y="624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784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1066800" y="1001357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5614" y="1287332"/>
            <a:ext cx="640080" cy="640080"/>
            <a:chOff x="2438400" y="2209800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113" name="Straight Connector 112"/>
          <p:cNvCxnSpPr/>
          <p:nvPr/>
        </p:nvCxnSpPr>
        <p:spPr>
          <a:xfrm flipV="1">
            <a:off x="1071155" y="16002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091070" y="243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1071155" y="32766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071155" y="4114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071155" y="49530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524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3622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2004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03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8615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715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5379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3761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>
            <a:grpSpLocks noChangeAspect="1"/>
          </p:cNvGrpSpPr>
          <p:nvPr/>
        </p:nvGrpSpPr>
        <p:grpSpPr>
          <a:xfrm>
            <a:off x="2057400" y="1295400"/>
            <a:ext cx="640080" cy="640080"/>
            <a:chOff x="2438400" y="2209800"/>
            <a:chExt cx="914400" cy="914400"/>
          </a:xfrm>
        </p:grpSpPr>
        <p:sp>
          <p:nvSpPr>
            <p:cNvPr id="141" name="Oval 14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2895600" y="1268506"/>
            <a:ext cx="640080" cy="640080"/>
            <a:chOff x="2438400" y="2209800"/>
            <a:chExt cx="914400" cy="914400"/>
          </a:xfrm>
        </p:grpSpPr>
        <p:sp>
          <p:nvSpPr>
            <p:cNvPr id="144" name="Oval 14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3713181" y="1287332"/>
            <a:ext cx="640080" cy="640080"/>
            <a:chOff x="2438400" y="2209800"/>
            <a:chExt cx="914400" cy="914400"/>
          </a:xfrm>
        </p:grpSpPr>
        <p:sp>
          <p:nvSpPr>
            <p:cNvPr id="147" name="Oval 14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4554967" y="1295400"/>
            <a:ext cx="640080" cy="640080"/>
            <a:chOff x="2438400" y="2209800"/>
            <a:chExt cx="914400" cy="914400"/>
          </a:xfrm>
        </p:grpSpPr>
        <p:sp>
          <p:nvSpPr>
            <p:cNvPr id="150" name="Oval 14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>
            <a:off x="5393167" y="1268506"/>
            <a:ext cx="640080" cy="640080"/>
            <a:chOff x="2438400" y="2209800"/>
            <a:chExt cx="914400" cy="914400"/>
          </a:xfrm>
        </p:grpSpPr>
        <p:sp>
          <p:nvSpPr>
            <p:cNvPr id="153" name="Oval 15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6217920" y="1286435"/>
            <a:ext cx="640080" cy="640080"/>
            <a:chOff x="2438400" y="2209800"/>
            <a:chExt cx="914400" cy="914400"/>
          </a:xfrm>
        </p:grpSpPr>
        <p:sp>
          <p:nvSpPr>
            <p:cNvPr id="156" name="Oval 15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7056120" y="1259541"/>
            <a:ext cx="640080" cy="640080"/>
            <a:chOff x="2438400" y="2209800"/>
            <a:chExt cx="914400" cy="914400"/>
          </a:xfrm>
        </p:grpSpPr>
        <p:sp>
          <p:nvSpPr>
            <p:cNvPr id="159" name="Oval 15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1215614" y="2117464"/>
            <a:ext cx="640080" cy="640080"/>
            <a:chOff x="2438400" y="2209800"/>
            <a:chExt cx="914400" cy="914400"/>
          </a:xfrm>
        </p:grpSpPr>
        <p:sp>
          <p:nvSpPr>
            <p:cNvPr id="162" name="Oval 16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2057400" y="2125532"/>
            <a:ext cx="640080" cy="640080"/>
            <a:chOff x="2438400" y="2209800"/>
            <a:chExt cx="914400" cy="914400"/>
          </a:xfrm>
        </p:grpSpPr>
        <p:sp>
          <p:nvSpPr>
            <p:cNvPr id="165" name="Oval 16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2895600" y="2098638"/>
            <a:ext cx="640080" cy="640080"/>
            <a:chOff x="2438400" y="2209800"/>
            <a:chExt cx="914400" cy="914400"/>
          </a:xfrm>
        </p:grpSpPr>
        <p:sp>
          <p:nvSpPr>
            <p:cNvPr id="168" name="Oval 16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3713181" y="2117464"/>
            <a:ext cx="640080" cy="640080"/>
            <a:chOff x="2438400" y="2209800"/>
            <a:chExt cx="914400" cy="914400"/>
          </a:xfrm>
        </p:grpSpPr>
        <p:sp>
          <p:nvSpPr>
            <p:cNvPr id="171" name="Oval 17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4554967" y="2125532"/>
            <a:ext cx="640080" cy="640080"/>
            <a:chOff x="2438400" y="2209800"/>
            <a:chExt cx="914400" cy="914400"/>
          </a:xfrm>
        </p:grpSpPr>
        <p:sp>
          <p:nvSpPr>
            <p:cNvPr id="174" name="Oval 17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5393167" y="2098638"/>
            <a:ext cx="640080" cy="640080"/>
            <a:chOff x="2438400" y="2209800"/>
            <a:chExt cx="914400" cy="914400"/>
          </a:xfrm>
        </p:grpSpPr>
        <p:sp>
          <p:nvSpPr>
            <p:cNvPr id="177" name="Oval 17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7056120" y="2089673"/>
            <a:ext cx="640080" cy="640080"/>
            <a:chOff x="2438400" y="2209800"/>
            <a:chExt cx="914400" cy="914400"/>
          </a:xfrm>
        </p:grpSpPr>
        <p:sp>
          <p:nvSpPr>
            <p:cNvPr id="183" name="Oval 18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1202167" y="2968214"/>
            <a:ext cx="640080" cy="640080"/>
            <a:chOff x="2438400" y="2209800"/>
            <a:chExt cx="914400" cy="914400"/>
          </a:xfrm>
        </p:grpSpPr>
        <p:sp>
          <p:nvSpPr>
            <p:cNvPr id="186" name="Oval 18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8" name="Group 187"/>
          <p:cNvGrpSpPr>
            <a:grpSpLocks noChangeAspect="1"/>
          </p:cNvGrpSpPr>
          <p:nvPr/>
        </p:nvGrpSpPr>
        <p:grpSpPr>
          <a:xfrm>
            <a:off x="2043953" y="2976282"/>
            <a:ext cx="640080" cy="640080"/>
            <a:chOff x="2438400" y="2209800"/>
            <a:chExt cx="914400" cy="914400"/>
          </a:xfrm>
        </p:grpSpPr>
        <p:sp>
          <p:nvSpPr>
            <p:cNvPr id="189" name="Oval 18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1" name="Group 190"/>
          <p:cNvGrpSpPr>
            <a:grpSpLocks noChangeAspect="1"/>
          </p:cNvGrpSpPr>
          <p:nvPr/>
        </p:nvGrpSpPr>
        <p:grpSpPr>
          <a:xfrm>
            <a:off x="2882153" y="2949388"/>
            <a:ext cx="640080" cy="640080"/>
            <a:chOff x="2438400" y="2209800"/>
            <a:chExt cx="914400" cy="914400"/>
          </a:xfrm>
        </p:grpSpPr>
        <p:sp>
          <p:nvSpPr>
            <p:cNvPr id="192" name="Oval 19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3657600" y="2908662"/>
            <a:ext cx="748923" cy="699631"/>
            <a:chOff x="2340886" y="2124727"/>
            <a:chExt cx="1069890" cy="999473"/>
          </a:xfrm>
        </p:grpSpPr>
        <p:sp>
          <p:nvSpPr>
            <p:cNvPr id="195" name="Oval 19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340886" y="2124727"/>
              <a:ext cx="1069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  <a:latin typeface="Book Antiqua" panose="02040602050305030304" pitchFamily="18" charset="0"/>
                </a:rPr>
                <a:t>As</a:t>
              </a:r>
            </a:p>
          </p:txBody>
        </p:sp>
      </p:grpSp>
      <p:grpSp>
        <p:nvGrpSpPr>
          <p:cNvPr id="197" name="Group 196"/>
          <p:cNvGrpSpPr>
            <a:grpSpLocks noChangeAspect="1"/>
          </p:cNvGrpSpPr>
          <p:nvPr/>
        </p:nvGrpSpPr>
        <p:grpSpPr>
          <a:xfrm>
            <a:off x="4541520" y="2976282"/>
            <a:ext cx="640080" cy="640080"/>
            <a:chOff x="2438400" y="2209800"/>
            <a:chExt cx="914400" cy="914400"/>
          </a:xfrm>
        </p:grpSpPr>
        <p:sp>
          <p:nvSpPr>
            <p:cNvPr id="198" name="Oval 19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5379720" y="2949388"/>
            <a:ext cx="640080" cy="640080"/>
            <a:chOff x="2438400" y="2209800"/>
            <a:chExt cx="914400" cy="914400"/>
          </a:xfrm>
        </p:grpSpPr>
        <p:sp>
          <p:nvSpPr>
            <p:cNvPr id="201" name="Oval 20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3" name="Group 202"/>
          <p:cNvGrpSpPr>
            <a:grpSpLocks noChangeAspect="1"/>
          </p:cNvGrpSpPr>
          <p:nvPr/>
        </p:nvGrpSpPr>
        <p:grpSpPr>
          <a:xfrm>
            <a:off x="6204473" y="2967317"/>
            <a:ext cx="640080" cy="640080"/>
            <a:chOff x="2438400" y="2209800"/>
            <a:chExt cx="914400" cy="914400"/>
          </a:xfrm>
        </p:grpSpPr>
        <p:sp>
          <p:nvSpPr>
            <p:cNvPr id="204" name="Oval 20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7042673" y="2940423"/>
            <a:ext cx="640080" cy="640080"/>
            <a:chOff x="2438400" y="2209800"/>
            <a:chExt cx="914400" cy="914400"/>
          </a:xfrm>
        </p:grpSpPr>
        <p:sp>
          <p:nvSpPr>
            <p:cNvPr id="207" name="Oval 20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1202167" y="3798346"/>
            <a:ext cx="640080" cy="640080"/>
            <a:chOff x="2438400" y="2209800"/>
            <a:chExt cx="914400" cy="914400"/>
          </a:xfrm>
        </p:grpSpPr>
        <p:sp>
          <p:nvSpPr>
            <p:cNvPr id="210" name="Oval 20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2" name="Group 211"/>
          <p:cNvGrpSpPr>
            <a:grpSpLocks noChangeAspect="1"/>
          </p:cNvGrpSpPr>
          <p:nvPr/>
        </p:nvGrpSpPr>
        <p:grpSpPr>
          <a:xfrm>
            <a:off x="2043953" y="3806414"/>
            <a:ext cx="640080" cy="640080"/>
            <a:chOff x="2438400" y="2209800"/>
            <a:chExt cx="914400" cy="914400"/>
          </a:xfrm>
        </p:grpSpPr>
        <p:sp>
          <p:nvSpPr>
            <p:cNvPr id="213" name="Oval 21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5" name="Group 214"/>
          <p:cNvGrpSpPr>
            <a:grpSpLocks noChangeAspect="1"/>
          </p:cNvGrpSpPr>
          <p:nvPr/>
        </p:nvGrpSpPr>
        <p:grpSpPr>
          <a:xfrm>
            <a:off x="2882153" y="3779520"/>
            <a:ext cx="640080" cy="640080"/>
            <a:chOff x="2438400" y="2209800"/>
            <a:chExt cx="914400" cy="914400"/>
          </a:xfrm>
        </p:grpSpPr>
        <p:sp>
          <p:nvSpPr>
            <p:cNvPr id="216" name="Oval 21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3699734" y="3798346"/>
            <a:ext cx="640080" cy="640080"/>
            <a:chOff x="2438400" y="2209800"/>
            <a:chExt cx="914400" cy="914400"/>
          </a:xfrm>
        </p:grpSpPr>
        <p:sp>
          <p:nvSpPr>
            <p:cNvPr id="219" name="Oval 21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1" name="Group 220"/>
          <p:cNvGrpSpPr>
            <a:grpSpLocks noChangeAspect="1"/>
          </p:cNvGrpSpPr>
          <p:nvPr/>
        </p:nvGrpSpPr>
        <p:grpSpPr>
          <a:xfrm>
            <a:off x="4541520" y="3806414"/>
            <a:ext cx="640080" cy="640080"/>
            <a:chOff x="2438400" y="2209800"/>
            <a:chExt cx="914400" cy="914400"/>
          </a:xfrm>
        </p:grpSpPr>
        <p:sp>
          <p:nvSpPr>
            <p:cNvPr id="222" name="Oval 22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4" name="Group 223"/>
          <p:cNvGrpSpPr>
            <a:grpSpLocks noChangeAspect="1"/>
          </p:cNvGrpSpPr>
          <p:nvPr/>
        </p:nvGrpSpPr>
        <p:grpSpPr>
          <a:xfrm>
            <a:off x="5379720" y="3779520"/>
            <a:ext cx="640080" cy="640080"/>
            <a:chOff x="2438400" y="2209800"/>
            <a:chExt cx="914400" cy="914400"/>
          </a:xfrm>
        </p:grpSpPr>
        <p:sp>
          <p:nvSpPr>
            <p:cNvPr id="225" name="Oval 22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7" name="Group 226"/>
          <p:cNvGrpSpPr>
            <a:grpSpLocks noChangeAspect="1"/>
          </p:cNvGrpSpPr>
          <p:nvPr/>
        </p:nvGrpSpPr>
        <p:grpSpPr>
          <a:xfrm>
            <a:off x="6204473" y="3797449"/>
            <a:ext cx="640080" cy="640080"/>
            <a:chOff x="2438400" y="2209800"/>
            <a:chExt cx="914400" cy="914400"/>
          </a:xfrm>
        </p:grpSpPr>
        <p:sp>
          <p:nvSpPr>
            <p:cNvPr id="228" name="Oval 22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0" name="Group 229"/>
          <p:cNvGrpSpPr>
            <a:grpSpLocks noChangeAspect="1"/>
          </p:cNvGrpSpPr>
          <p:nvPr/>
        </p:nvGrpSpPr>
        <p:grpSpPr>
          <a:xfrm>
            <a:off x="7042673" y="3770555"/>
            <a:ext cx="640080" cy="640080"/>
            <a:chOff x="2438400" y="2209800"/>
            <a:chExt cx="914400" cy="914400"/>
          </a:xfrm>
        </p:grpSpPr>
        <p:sp>
          <p:nvSpPr>
            <p:cNvPr id="231" name="Oval 23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3" name="Group 232"/>
          <p:cNvGrpSpPr>
            <a:grpSpLocks noChangeAspect="1"/>
          </p:cNvGrpSpPr>
          <p:nvPr/>
        </p:nvGrpSpPr>
        <p:grpSpPr>
          <a:xfrm>
            <a:off x="1219200" y="4646663"/>
            <a:ext cx="640080" cy="640080"/>
            <a:chOff x="2438400" y="2209800"/>
            <a:chExt cx="914400" cy="914400"/>
          </a:xfrm>
        </p:grpSpPr>
        <p:sp>
          <p:nvSpPr>
            <p:cNvPr id="234" name="Oval 23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6" name="Group 235"/>
          <p:cNvGrpSpPr>
            <a:grpSpLocks noChangeAspect="1"/>
          </p:cNvGrpSpPr>
          <p:nvPr/>
        </p:nvGrpSpPr>
        <p:grpSpPr>
          <a:xfrm>
            <a:off x="2060986" y="4654731"/>
            <a:ext cx="640080" cy="640080"/>
            <a:chOff x="2438400" y="2209800"/>
            <a:chExt cx="914400" cy="914400"/>
          </a:xfrm>
        </p:grpSpPr>
        <p:sp>
          <p:nvSpPr>
            <p:cNvPr id="237" name="Oval 23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9" name="Group 238"/>
          <p:cNvGrpSpPr>
            <a:grpSpLocks noChangeAspect="1"/>
          </p:cNvGrpSpPr>
          <p:nvPr/>
        </p:nvGrpSpPr>
        <p:grpSpPr>
          <a:xfrm>
            <a:off x="2899186" y="4627837"/>
            <a:ext cx="640080" cy="640080"/>
            <a:chOff x="2438400" y="2209800"/>
            <a:chExt cx="914400" cy="914400"/>
          </a:xfrm>
        </p:grpSpPr>
        <p:sp>
          <p:nvSpPr>
            <p:cNvPr id="240" name="Oval 23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2" name="Group 241"/>
          <p:cNvGrpSpPr>
            <a:grpSpLocks noChangeAspect="1"/>
          </p:cNvGrpSpPr>
          <p:nvPr/>
        </p:nvGrpSpPr>
        <p:grpSpPr>
          <a:xfrm>
            <a:off x="3716767" y="4646663"/>
            <a:ext cx="640080" cy="640080"/>
            <a:chOff x="2438400" y="2209800"/>
            <a:chExt cx="914400" cy="914400"/>
          </a:xfrm>
        </p:grpSpPr>
        <p:sp>
          <p:nvSpPr>
            <p:cNvPr id="243" name="Oval 24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5" name="Group 244"/>
          <p:cNvGrpSpPr>
            <a:grpSpLocks noChangeAspect="1"/>
          </p:cNvGrpSpPr>
          <p:nvPr/>
        </p:nvGrpSpPr>
        <p:grpSpPr>
          <a:xfrm>
            <a:off x="4558553" y="4654731"/>
            <a:ext cx="640080" cy="640080"/>
            <a:chOff x="2438400" y="2209800"/>
            <a:chExt cx="914400" cy="914400"/>
          </a:xfrm>
        </p:grpSpPr>
        <p:sp>
          <p:nvSpPr>
            <p:cNvPr id="246" name="Oval 24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8" name="Group 247"/>
          <p:cNvGrpSpPr>
            <a:grpSpLocks noChangeAspect="1"/>
          </p:cNvGrpSpPr>
          <p:nvPr/>
        </p:nvGrpSpPr>
        <p:grpSpPr>
          <a:xfrm>
            <a:off x="5334000" y="4572000"/>
            <a:ext cx="748923" cy="695916"/>
            <a:chOff x="2348753" y="2130034"/>
            <a:chExt cx="1069890" cy="994166"/>
          </a:xfrm>
        </p:grpSpPr>
        <p:sp>
          <p:nvSpPr>
            <p:cNvPr id="249" name="Oval 24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348753" y="2130034"/>
              <a:ext cx="1069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  <a:latin typeface="Book Antiqua" panose="02040602050305030304" pitchFamily="18" charset="0"/>
                </a:rPr>
                <a:t>As</a:t>
              </a:r>
            </a:p>
          </p:txBody>
        </p:sp>
      </p:grpSp>
      <p:grpSp>
        <p:nvGrpSpPr>
          <p:cNvPr id="251" name="Group 250"/>
          <p:cNvGrpSpPr>
            <a:grpSpLocks noChangeAspect="1"/>
          </p:cNvGrpSpPr>
          <p:nvPr/>
        </p:nvGrpSpPr>
        <p:grpSpPr>
          <a:xfrm>
            <a:off x="6221506" y="4645766"/>
            <a:ext cx="640080" cy="640080"/>
            <a:chOff x="2438400" y="2209800"/>
            <a:chExt cx="914400" cy="914400"/>
          </a:xfrm>
        </p:grpSpPr>
        <p:sp>
          <p:nvSpPr>
            <p:cNvPr id="252" name="Oval 25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54" name="Group 253"/>
          <p:cNvGrpSpPr>
            <a:grpSpLocks noChangeAspect="1"/>
          </p:cNvGrpSpPr>
          <p:nvPr/>
        </p:nvGrpSpPr>
        <p:grpSpPr>
          <a:xfrm>
            <a:off x="7059706" y="4618872"/>
            <a:ext cx="640080" cy="640080"/>
            <a:chOff x="2438400" y="2209800"/>
            <a:chExt cx="914400" cy="914400"/>
          </a:xfrm>
        </p:grpSpPr>
        <p:sp>
          <p:nvSpPr>
            <p:cNvPr id="255" name="Oval 25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58" name="Straight Connector 257"/>
          <p:cNvCxnSpPr/>
          <p:nvPr/>
        </p:nvCxnSpPr>
        <p:spPr>
          <a:xfrm flipV="1">
            <a:off x="1071155" y="5754189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>
            <a:grpSpLocks noChangeAspect="1"/>
          </p:cNvGrpSpPr>
          <p:nvPr/>
        </p:nvGrpSpPr>
        <p:grpSpPr>
          <a:xfrm>
            <a:off x="1219200" y="5447852"/>
            <a:ext cx="640080" cy="640080"/>
            <a:chOff x="2438400" y="2209800"/>
            <a:chExt cx="914400" cy="914400"/>
          </a:xfrm>
        </p:grpSpPr>
        <p:sp>
          <p:nvSpPr>
            <p:cNvPr id="260" name="Oval 25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2" name="Group 261"/>
          <p:cNvGrpSpPr>
            <a:grpSpLocks noChangeAspect="1"/>
          </p:cNvGrpSpPr>
          <p:nvPr/>
        </p:nvGrpSpPr>
        <p:grpSpPr>
          <a:xfrm>
            <a:off x="2060986" y="5455920"/>
            <a:ext cx="640080" cy="640080"/>
            <a:chOff x="2438400" y="2209800"/>
            <a:chExt cx="914400" cy="914400"/>
          </a:xfrm>
        </p:grpSpPr>
        <p:sp>
          <p:nvSpPr>
            <p:cNvPr id="263" name="Oval 26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2899186" y="5429026"/>
            <a:ext cx="640080" cy="640080"/>
            <a:chOff x="2438400" y="2209800"/>
            <a:chExt cx="914400" cy="914400"/>
          </a:xfrm>
        </p:grpSpPr>
        <p:sp>
          <p:nvSpPr>
            <p:cNvPr id="266" name="Oval 26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8" name="Group 267"/>
          <p:cNvGrpSpPr>
            <a:grpSpLocks noChangeAspect="1"/>
          </p:cNvGrpSpPr>
          <p:nvPr/>
        </p:nvGrpSpPr>
        <p:grpSpPr>
          <a:xfrm>
            <a:off x="3716767" y="5447852"/>
            <a:ext cx="640080" cy="640080"/>
            <a:chOff x="2438400" y="2209800"/>
            <a:chExt cx="914400" cy="914400"/>
          </a:xfrm>
        </p:grpSpPr>
        <p:sp>
          <p:nvSpPr>
            <p:cNvPr id="269" name="Oval 26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1" name="Group 270"/>
          <p:cNvGrpSpPr>
            <a:grpSpLocks noChangeAspect="1"/>
          </p:cNvGrpSpPr>
          <p:nvPr/>
        </p:nvGrpSpPr>
        <p:grpSpPr>
          <a:xfrm>
            <a:off x="4558553" y="5455920"/>
            <a:ext cx="640080" cy="640080"/>
            <a:chOff x="2438400" y="2209800"/>
            <a:chExt cx="914400" cy="914400"/>
          </a:xfrm>
        </p:grpSpPr>
        <p:sp>
          <p:nvSpPr>
            <p:cNvPr id="272" name="Oval 27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4" name="Group 273"/>
          <p:cNvGrpSpPr>
            <a:grpSpLocks noChangeAspect="1"/>
          </p:cNvGrpSpPr>
          <p:nvPr/>
        </p:nvGrpSpPr>
        <p:grpSpPr>
          <a:xfrm>
            <a:off x="5396753" y="5429026"/>
            <a:ext cx="640080" cy="640080"/>
            <a:chOff x="2438400" y="2209800"/>
            <a:chExt cx="914400" cy="914400"/>
          </a:xfrm>
        </p:grpSpPr>
        <p:sp>
          <p:nvSpPr>
            <p:cNvPr id="275" name="Oval 27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7" name="Group 276"/>
          <p:cNvGrpSpPr>
            <a:grpSpLocks noChangeAspect="1"/>
          </p:cNvGrpSpPr>
          <p:nvPr/>
        </p:nvGrpSpPr>
        <p:grpSpPr>
          <a:xfrm>
            <a:off x="6221506" y="5446955"/>
            <a:ext cx="640080" cy="640080"/>
            <a:chOff x="2438400" y="2209800"/>
            <a:chExt cx="914400" cy="914400"/>
          </a:xfrm>
        </p:grpSpPr>
        <p:sp>
          <p:nvSpPr>
            <p:cNvPr id="278" name="Oval 27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7059706" y="5420061"/>
            <a:ext cx="640080" cy="640080"/>
            <a:chOff x="2438400" y="2209800"/>
            <a:chExt cx="914400" cy="914400"/>
          </a:xfrm>
        </p:grpSpPr>
        <p:sp>
          <p:nvSpPr>
            <p:cNvPr id="281" name="Oval 28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83" name="Straight Connector 282"/>
          <p:cNvCxnSpPr/>
          <p:nvPr/>
        </p:nvCxnSpPr>
        <p:spPr>
          <a:xfrm flipV="1">
            <a:off x="1066800" y="1066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V="1">
            <a:off x="1079862" y="624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784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1066800" y="1001357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363197" y="2743200"/>
            <a:ext cx="274320" cy="27432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7" name="Group 256"/>
          <p:cNvGrpSpPr/>
          <p:nvPr/>
        </p:nvGrpSpPr>
        <p:grpSpPr>
          <a:xfrm>
            <a:off x="5181600" y="5212080"/>
            <a:ext cx="285003" cy="274320"/>
            <a:chOff x="6709186" y="457200"/>
            <a:chExt cx="285003" cy="274320"/>
          </a:xfrm>
          <a:solidFill>
            <a:srgbClr val="FF0000"/>
          </a:solidFill>
        </p:grpSpPr>
        <p:sp>
          <p:nvSpPr>
            <p:cNvPr id="287" name="Oval 286"/>
            <p:cNvSpPr/>
            <p:nvPr/>
          </p:nvSpPr>
          <p:spPr>
            <a:xfrm>
              <a:off x="6709186" y="457200"/>
              <a:ext cx="274320" cy="27432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6719869" y="600891"/>
              <a:ext cx="274320" cy="0"/>
            </a:xfrm>
            <a:prstGeom prst="line">
              <a:avLst/>
            </a:prstGeom>
            <a:grp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3516848" y="5042262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3505200" y="4572000"/>
            <a:ext cx="274320" cy="27432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1827385" y="3365862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1815737" y="2895600"/>
            <a:ext cx="274320" cy="27432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6" name="Group 295"/>
          <p:cNvGrpSpPr>
            <a:grpSpLocks noChangeAspect="1"/>
          </p:cNvGrpSpPr>
          <p:nvPr/>
        </p:nvGrpSpPr>
        <p:grpSpPr>
          <a:xfrm>
            <a:off x="6172200" y="2057399"/>
            <a:ext cx="748923" cy="699631"/>
            <a:chOff x="2357536" y="2124727"/>
            <a:chExt cx="1069890" cy="999473"/>
          </a:xfrm>
        </p:grpSpPr>
        <p:sp>
          <p:nvSpPr>
            <p:cNvPr id="297" name="Oval 29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2357536" y="2124727"/>
              <a:ext cx="1069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  <a:latin typeface="Book Antiqua" panose="02040602050305030304" pitchFamily="18" charset="0"/>
                </a:rPr>
                <a:t>As</a:t>
              </a: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801597" y="2697480"/>
            <a:ext cx="285003" cy="274320"/>
            <a:chOff x="6709186" y="457200"/>
            <a:chExt cx="285003" cy="274320"/>
          </a:xfrm>
          <a:solidFill>
            <a:srgbClr val="FF0000"/>
          </a:solidFill>
        </p:grpSpPr>
        <p:sp>
          <p:nvSpPr>
            <p:cNvPr id="300" name="Oval 299"/>
            <p:cNvSpPr/>
            <p:nvPr/>
          </p:nvSpPr>
          <p:spPr>
            <a:xfrm>
              <a:off x="6709186" y="457200"/>
              <a:ext cx="274320" cy="27432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>
              <a:off x="6719869" y="600891"/>
              <a:ext cx="274320" cy="0"/>
            </a:xfrm>
            <a:prstGeom prst="line">
              <a:avLst/>
            </a:prstGeom>
            <a:grp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153525" y="632460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764933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05400" y="4140573"/>
            <a:ext cx="2971800" cy="1752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863973"/>
            <a:ext cx="29718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86056" y="1400974"/>
            <a:ext cx="2584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Conduction Band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54557" y="5016873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Valence Band</a:t>
            </a:r>
          </a:p>
        </p:txBody>
      </p:sp>
      <p:sp>
        <p:nvSpPr>
          <p:cNvPr id="12" name="Oval 11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674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674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722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770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818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5105400" y="2971800"/>
            <a:ext cx="2971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24400" y="2768973"/>
            <a:ext cx="0" cy="13716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4400" y="3200400"/>
                <a:ext cx="648704" cy="55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200400"/>
                <a:ext cx="648704" cy="5582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>
            <a:off x="8153400" y="2743200"/>
            <a:ext cx="0" cy="274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116304" y="2633902"/>
                <a:ext cx="663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304" y="2633902"/>
                <a:ext cx="66300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5943600" y="29718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Donor Levels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105400" y="2895600"/>
            <a:ext cx="2971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943600" y="2895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48400" y="2895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5532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8580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249886" y="2356825"/>
            <a:ext cx="1180128" cy="791324"/>
          </a:xfrm>
          <a:custGeom>
            <a:avLst/>
            <a:gdLst>
              <a:gd name="connsiteX0" fmla="*/ 326571 w 1180128"/>
              <a:gd name="connsiteY0" fmla="*/ 791324 h 791324"/>
              <a:gd name="connsiteX1" fmla="*/ 1175657 w 1180128"/>
              <a:gd name="connsiteY1" fmla="*/ 33678 h 791324"/>
              <a:gd name="connsiteX2" fmla="*/ 0 w 1180128"/>
              <a:gd name="connsiteY2" fmla="*/ 203495 h 79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0128" h="791324">
                <a:moveTo>
                  <a:pt x="326571" y="791324"/>
                </a:moveTo>
                <a:cubicBezTo>
                  <a:pt x="778328" y="461486"/>
                  <a:pt x="1230085" y="131649"/>
                  <a:pt x="1175657" y="33678"/>
                </a:cubicBezTo>
                <a:cubicBezTo>
                  <a:pt x="1121229" y="-64293"/>
                  <a:pt x="560614" y="69601"/>
                  <a:pt x="0" y="20349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291479" y="6038445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6281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215614" y="1287332"/>
            <a:ext cx="640080" cy="640080"/>
            <a:chOff x="2438400" y="2209800"/>
            <a:chExt cx="914400" cy="914400"/>
          </a:xfrm>
        </p:grpSpPr>
        <p:sp>
          <p:nvSpPr>
            <p:cNvPr id="3" name="Oval 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 flipV="1">
            <a:off x="1071155" y="16002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091070" y="243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071155" y="32766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71155" y="4114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71155" y="49530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2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004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3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615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15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379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761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2057400" y="1295400"/>
            <a:ext cx="640080" cy="640080"/>
            <a:chOff x="2438400" y="2209800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895600" y="1268506"/>
            <a:ext cx="640080" cy="640080"/>
            <a:chOff x="2438400" y="2209800"/>
            <a:chExt cx="914400" cy="914400"/>
          </a:xfrm>
        </p:grpSpPr>
        <p:sp>
          <p:nvSpPr>
            <p:cNvPr id="22" name="Oval 2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3713181" y="1287332"/>
            <a:ext cx="640080" cy="640080"/>
            <a:chOff x="2438400" y="2209800"/>
            <a:chExt cx="914400" cy="914400"/>
          </a:xfrm>
        </p:grpSpPr>
        <p:sp>
          <p:nvSpPr>
            <p:cNvPr id="25" name="Oval 2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4554967" y="1295400"/>
            <a:ext cx="640080" cy="640080"/>
            <a:chOff x="2438400" y="2209800"/>
            <a:chExt cx="914400" cy="914400"/>
          </a:xfrm>
        </p:grpSpPr>
        <p:sp>
          <p:nvSpPr>
            <p:cNvPr id="28" name="Oval 2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5393167" y="1268506"/>
            <a:ext cx="640080" cy="640080"/>
            <a:chOff x="2438400" y="2209800"/>
            <a:chExt cx="914400" cy="914400"/>
          </a:xfrm>
        </p:grpSpPr>
        <p:sp>
          <p:nvSpPr>
            <p:cNvPr id="31" name="Oval 3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6217920" y="1286435"/>
            <a:ext cx="640080" cy="640080"/>
            <a:chOff x="2438400" y="2209800"/>
            <a:chExt cx="914400" cy="914400"/>
          </a:xfrm>
        </p:grpSpPr>
        <p:sp>
          <p:nvSpPr>
            <p:cNvPr id="34" name="Oval 3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7056120" y="1259541"/>
            <a:ext cx="640080" cy="640080"/>
            <a:chOff x="2438400" y="2209800"/>
            <a:chExt cx="914400" cy="914400"/>
          </a:xfrm>
        </p:grpSpPr>
        <p:sp>
          <p:nvSpPr>
            <p:cNvPr id="37" name="Oval 3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215614" y="2117464"/>
            <a:ext cx="640080" cy="640080"/>
            <a:chOff x="2438400" y="2209800"/>
            <a:chExt cx="914400" cy="914400"/>
          </a:xfrm>
        </p:grpSpPr>
        <p:sp>
          <p:nvSpPr>
            <p:cNvPr id="40" name="Oval 3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2057400" y="2125532"/>
            <a:ext cx="640080" cy="640080"/>
            <a:chOff x="2438400" y="2209800"/>
            <a:chExt cx="914400" cy="914400"/>
          </a:xfrm>
        </p:grpSpPr>
        <p:sp>
          <p:nvSpPr>
            <p:cNvPr id="43" name="Oval 4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2895600" y="2098638"/>
            <a:ext cx="640080" cy="640080"/>
            <a:chOff x="2438400" y="2209800"/>
            <a:chExt cx="914400" cy="914400"/>
          </a:xfrm>
        </p:grpSpPr>
        <p:sp>
          <p:nvSpPr>
            <p:cNvPr id="46" name="Oval 4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3713181" y="2117464"/>
            <a:ext cx="640080" cy="640080"/>
            <a:chOff x="2438400" y="2209800"/>
            <a:chExt cx="914400" cy="914400"/>
          </a:xfrm>
        </p:grpSpPr>
        <p:sp>
          <p:nvSpPr>
            <p:cNvPr id="49" name="Oval 4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4554967" y="2125532"/>
            <a:ext cx="640080" cy="640080"/>
            <a:chOff x="2438400" y="2209800"/>
            <a:chExt cx="914400" cy="914400"/>
          </a:xfrm>
        </p:grpSpPr>
        <p:sp>
          <p:nvSpPr>
            <p:cNvPr id="52" name="Oval 5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5393167" y="2098638"/>
            <a:ext cx="640080" cy="640080"/>
            <a:chOff x="2438400" y="2209800"/>
            <a:chExt cx="914400" cy="914400"/>
          </a:xfrm>
        </p:grpSpPr>
        <p:sp>
          <p:nvSpPr>
            <p:cNvPr id="55" name="Oval 5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56120" y="2089673"/>
            <a:ext cx="640080" cy="640080"/>
            <a:chOff x="2438400" y="2209800"/>
            <a:chExt cx="914400" cy="914400"/>
          </a:xfrm>
        </p:grpSpPr>
        <p:sp>
          <p:nvSpPr>
            <p:cNvPr id="58" name="Oval 5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1202167" y="2968214"/>
            <a:ext cx="640080" cy="640080"/>
            <a:chOff x="2438400" y="2209800"/>
            <a:chExt cx="914400" cy="914400"/>
          </a:xfrm>
        </p:grpSpPr>
        <p:sp>
          <p:nvSpPr>
            <p:cNvPr id="61" name="Oval 6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2043953" y="2976282"/>
            <a:ext cx="640080" cy="640080"/>
            <a:chOff x="2438400" y="2209800"/>
            <a:chExt cx="914400" cy="914400"/>
          </a:xfrm>
        </p:grpSpPr>
        <p:sp>
          <p:nvSpPr>
            <p:cNvPr id="64" name="Oval 6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2882153" y="2949388"/>
            <a:ext cx="640080" cy="640080"/>
            <a:chOff x="2438400" y="2209800"/>
            <a:chExt cx="914400" cy="914400"/>
          </a:xfrm>
        </p:grpSpPr>
        <p:sp>
          <p:nvSpPr>
            <p:cNvPr id="67" name="Oval 6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3721972" y="2935070"/>
            <a:ext cx="697628" cy="673226"/>
            <a:chOff x="2432842" y="2162450"/>
            <a:chExt cx="996610" cy="961750"/>
          </a:xfrm>
        </p:grpSpPr>
        <p:sp>
          <p:nvSpPr>
            <p:cNvPr id="70" name="Oval 6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rgbClr val="29E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32842" y="2162450"/>
              <a:ext cx="996610" cy="923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Al</a:t>
              </a:r>
            </a:p>
          </p:txBody>
        </p:sp>
      </p:grp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4541520" y="2976282"/>
            <a:ext cx="640080" cy="640080"/>
            <a:chOff x="2438400" y="2209800"/>
            <a:chExt cx="914400" cy="914400"/>
          </a:xfrm>
        </p:grpSpPr>
        <p:sp>
          <p:nvSpPr>
            <p:cNvPr id="73" name="Oval 7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>
            <a:off x="5379720" y="2949388"/>
            <a:ext cx="640080" cy="640080"/>
            <a:chOff x="2438400" y="2209800"/>
            <a:chExt cx="914400" cy="914400"/>
          </a:xfrm>
        </p:grpSpPr>
        <p:sp>
          <p:nvSpPr>
            <p:cNvPr id="76" name="Oval 7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6204473" y="2967317"/>
            <a:ext cx="640080" cy="640080"/>
            <a:chOff x="2438400" y="2209800"/>
            <a:chExt cx="914400" cy="914400"/>
          </a:xfrm>
        </p:grpSpPr>
        <p:sp>
          <p:nvSpPr>
            <p:cNvPr id="79" name="Oval 7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7042673" y="2940423"/>
            <a:ext cx="640080" cy="640080"/>
            <a:chOff x="2438400" y="2209800"/>
            <a:chExt cx="914400" cy="914400"/>
          </a:xfrm>
        </p:grpSpPr>
        <p:sp>
          <p:nvSpPr>
            <p:cNvPr id="82" name="Oval 8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1202167" y="3798346"/>
            <a:ext cx="640080" cy="640080"/>
            <a:chOff x="2438400" y="2209800"/>
            <a:chExt cx="914400" cy="914400"/>
          </a:xfrm>
        </p:grpSpPr>
        <p:sp>
          <p:nvSpPr>
            <p:cNvPr id="85" name="Oval 8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2043953" y="3806414"/>
            <a:ext cx="640080" cy="640080"/>
            <a:chOff x="2438400" y="2209800"/>
            <a:chExt cx="914400" cy="914400"/>
          </a:xfrm>
        </p:grpSpPr>
        <p:sp>
          <p:nvSpPr>
            <p:cNvPr id="88" name="Oval 8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2882153" y="3779520"/>
            <a:ext cx="640080" cy="640080"/>
            <a:chOff x="2438400" y="2209800"/>
            <a:chExt cx="914400" cy="914400"/>
          </a:xfrm>
        </p:grpSpPr>
        <p:sp>
          <p:nvSpPr>
            <p:cNvPr id="91" name="Oval 9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3699734" y="3798346"/>
            <a:ext cx="640080" cy="640080"/>
            <a:chOff x="2438400" y="2209800"/>
            <a:chExt cx="914400" cy="914400"/>
          </a:xfrm>
        </p:grpSpPr>
        <p:sp>
          <p:nvSpPr>
            <p:cNvPr id="94" name="Oval 9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4541520" y="3806414"/>
            <a:ext cx="640080" cy="640080"/>
            <a:chOff x="2438400" y="2209800"/>
            <a:chExt cx="914400" cy="914400"/>
          </a:xfrm>
        </p:grpSpPr>
        <p:sp>
          <p:nvSpPr>
            <p:cNvPr id="97" name="Oval 9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5379720" y="3779520"/>
            <a:ext cx="640080" cy="640080"/>
            <a:chOff x="2438400" y="2209800"/>
            <a:chExt cx="914400" cy="914400"/>
          </a:xfrm>
        </p:grpSpPr>
        <p:sp>
          <p:nvSpPr>
            <p:cNvPr id="100" name="Oval 9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6204473" y="3797449"/>
            <a:ext cx="640080" cy="640080"/>
            <a:chOff x="2438400" y="2209800"/>
            <a:chExt cx="914400" cy="914400"/>
          </a:xfrm>
        </p:grpSpPr>
        <p:sp>
          <p:nvSpPr>
            <p:cNvPr id="103" name="Oval 10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7042673" y="3770555"/>
            <a:ext cx="640080" cy="640080"/>
            <a:chOff x="2438400" y="2209800"/>
            <a:chExt cx="914400" cy="914400"/>
          </a:xfrm>
        </p:grpSpPr>
        <p:sp>
          <p:nvSpPr>
            <p:cNvPr id="106" name="Oval 10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1219200" y="4646663"/>
            <a:ext cx="640080" cy="640080"/>
            <a:chOff x="2438400" y="2209800"/>
            <a:chExt cx="914400" cy="914400"/>
          </a:xfrm>
        </p:grpSpPr>
        <p:sp>
          <p:nvSpPr>
            <p:cNvPr id="109" name="Oval 10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11" name="Group 110"/>
          <p:cNvGrpSpPr>
            <a:grpSpLocks noChangeAspect="1"/>
          </p:cNvGrpSpPr>
          <p:nvPr/>
        </p:nvGrpSpPr>
        <p:grpSpPr>
          <a:xfrm>
            <a:off x="2060986" y="4654731"/>
            <a:ext cx="640080" cy="640080"/>
            <a:chOff x="2438400" y="2209800"/>
            <a:chExt cx="914400" cy="914400"/>
          </a:xfrm>
        </p:grpSpPr>
        <p:sp>
          <p:nvSpPr>
            <p:cNvPr id="112" name="Oval 11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14" name="Group 113"/>
          <p:cNvGrpSpPr>
            <a:grpSpLocks noChangeAspect="1"/>
          </p:cNvGrpSpPr>
          <p:nvPr/>
        </p:nvGrpSpPr>
        <p:grpSpPr>
          <a:xfrm>
            <a:off x="2899186" y="4627837"/>
            <a:ext cx="640080" cy="640080"/>
            <a:chOff x="2438400" y="2209800"/>
            <a:chExt cx="914400" cy="914400"/>
          </a:xfrm>
        </p:grpSpPr>
        <p:sp>
          <p:nvSpPr>
            <p:cNvPr id="115" name="Oval 11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17" name="Group 116"/>
          <p:cNvGrpSpPr>
            <a:grpSpLocks noChangeAspect="1"/>
          </p:cNvGrpSpPr>
          <p:nvPr/>
        </p:nvGrpSpPr>
        <p:grpSpPr>
          <a:xfrm>
            <a:off x="3716767" y="4646663"/>
            <a:ext cx="640080" cy="640080"/>
            <a:chOff x="2438400" y="2209800"/>
            <a:chExt cx="914400" cy="914400"/>
          </a:xfrm>
        </p:grpSpPr>
        <p:sp>
          <p:nvSpPr>
            <p:cNvPr id="118" name="Oval 11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20" name="Group 119"/>
          <p:cNvGrpSpPr>
            <a:grpSpLocks noChangeAspect="1"/>
          </p:cNvGrpSpPr>
          <p:nvPr/>
        </p:nvGrpSpPr>
        <p:grpSpPr>
          <a:xfrm>
            <a:off x="4558553" y="4654731"/>
            <a:ext cx="640080" cy="640080"/>
            <a:chOff x="2438400" y="2209800"/>
            <a:chExt cx="914400" cy="914400"/>
          </a:xfrm>
        </p:grpSpPr>
        <p:sp>
          <p:nvSpPr>
            <p:cNvPr id="121" name="Oval 12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26" name="Group 125"/>
          <p:cNvGrpSpPr>
            <a:grpSpLocks noChangeAspect="1"/>
          </p:cNvGrpSpPr>
          <p:nvPr/>
        </p:nvGrpSpPr>
        <p:grpSpPr>
          <a:xfrm>
            <a:off x="6221506" y="4645766"/>
            <a:ext cx="640080" cy="640080"/>
            <a:chOff x="2438400" y="2209800"/>
            <a:chExt cx="914400" cy="914400"/>
          </a:xfrm>
        </p:grpSpPr>
        <p:sp>
          <p:nvSpPr>
            <p:cNvPr id="127" name="Oval 12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7059706" y="4618872"/>
            <a:ext cx="640080" cy="640080"/>
            <a:chOff x="2438400" y="2209800"/>
            <a:chExt cx="914400" cy="914400"/>
          </a:xfrm>
        </p:grpSpPr>
        <p:sp>
          <p:nvSpPr>
            <p:cNvPr id="130" name="Oval 12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1071155" y="5754189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>
            <a:grpSpLocks noChangeAspect="1"/>
          </p:cNvGrpSpPr>
          <p:nvPr/>
        </p:nvGrpSpPr>
        <p:grpSpPr>
          <a:xfrm>
            <a:off x="1219200" y="5447852"/>
            <a:ext cx="640080" cy="640080"/>
            <a:chOff x="2438400" y="2209800"/>
            <a:chExt cx="914400" cy="914400"/>
          </a:xfrm>
        </p:grpSpPr>
        <p:sp>
          <p:nvSpPr>
            <p:cNvPr id="134" name="Oval 13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2060986" y="5455920"/>
            <a:ext cx="640080" cy="640080"/>
            <a:chOff x="2438400" y="2209800"/>
            <a:chExt cx="914400" cy="914400"/>
          </a:xfrm>
        </p:grpSpPr>
        <p:sp>
          <p:nvSpPr>
            <p:cNvPr id="137" name="Oval 13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39" name="Group 138"/>
          <p:cNvGrpSpPr>
            <a:grpSpLocks noChangeAspect="1"/>
          </p:cNvGrpSpPr>
          <p:nvPr/>
        </p:nvGrpSpPr>
        <p:grpSpPr>
          <a:xfrm>
            <a:off x="2899186" y="5429026"/>
            <a:ext cx="640080" cy="640080"/>
            <a:chOff x="2438400" y="2209800"/>
            <a:chExt cx="914400" cy="914400"/>
          </a:xfrm>
        </p:grpSpPr>
        <p:sp>
          <p:nvSpPr>
            <p:cNvPr id="140" name="Oval 13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3716767" y="5447852"/>
            <a:ext cx="640080" cy="640080"/>
            <a:chOff x="2438400" y="2209800"/>
            <a:chExt cx="914400" cy="914400"/>
          </a:xfrm>
        </p:grpSpPr>
        <p:sp>
          <p:nvSpPr>
            <p:cNvPr id="143" name="Oval 14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4558553" y="5455920"/>
            <a:ext cx="640080" cy="640080"/>
            <a:chOff x="2438400" y="2209800"/>
            <a:chExt cx="914400" cy="914400"/>
          </a:xfrm>
        </p:grpSpPr>
        <p:sp>
          <p:nvSpPr>
            <p:cNvPr id="146" name="Oval 14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5396753" y="5429026"/>
            <a:ext cx="640080" cy="640080"/>
            <a:chOff x="2438400" y="2209800"/>
            <a:chExt cx="914400" cy="914400"/>
          </a:xfrm>
        </p:grpSpPr>
        <p:sp>
          <p:nvSpPr>
            <p:cNvPr id="149" name="Oval 14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1" name="Group 150"/>
          <p:cNvGrpSpPr>
            <a:grpSpLocks noChangeAspect="1"/>
          </p:cNvGrpSpPr>
          <p:nvPr/>
        </p:nvGrpSpPr>
        <p:grpSpPr>
          <a:xfrm>
            <a:off x="6221506" y="5446955"/>
            <a:ext cx="640080" cy="640080"/>
            <a:chOff x="2438400" y="2209800"/>
            <a:chExt cx="914400" cy="914400"/>
          </a:xfrm>
        </p:grpSpPr>
        <p:sp>
          <p:nvSpPr>
            <p:cNvPr id="152" name="Oval 15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4" name="Group 153"/>
          <p:cNvGrpSpPr>
            <a:grpSpLocks noChangeAspect="1"/>
          </p:cNvGrpSpPr>
          <p:nvPr/>
        </p:nvGrpSpPr>
        <p:grpSpPr>
          <a:xfrm>
            <a:off x="7059706" y="5420061"/>
            <a:ext cx="640080" cy="640080"/>
            <a:chOff x="2438400" y="2209800"/>
            <a:chExt cx="914400" cy="914400"/>
          </a:xfrm>
        </p:grpSpPr>
        <p:sp>
          <p:nvSpPr>
            <p:cNvPr id="155" name="Oval 15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157" name="Straight Connector 156"/>
          <p:cNvCxnSpPr/>
          <p:nvPr/>
        </p:nvCxnSpPr>
        <p:spPr>
          <a:xfrm flipV="1">
            <a:off x="1066800" y="1066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1079862" y="624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84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1066800" y="1001357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3581400" y="5042262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/>
          <p:cNvGrpSpPr/>
          <p:nvPr/>
        </p:nvGrpSpPr>
        <p:grpSpPr>
          <a:xfrm>
            <a:off x="3505200" y="4419600"/>
            <a:ext cx="285003" cy="274320"/>
            <a:chOff x="6709186" y="457200"/>
            <a:chExt cx="285003" cy="274320"/>
          </a:xfrm>
          <a:solidFill>
            <a:srgbClr val="FF0000"/>
          </a:solidFill>
        </p:grpSpPr>
        <p:sp>
          <p:nvSpPr>
            <p:cNvPr id="169" name="Oval 168"/>
            <p:cNvSpPr/>
            <p:nvPr/>
          </p:nvSpPr>
          <p:spPr>
            <a:xfrm>
              <a:off x="6709186" y="457200"/>
              <a:ext cx="274320" cy="27432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6719869" y="600891"/>
              <a:ext cx="274320" cy="0"/>
            </a:xfrm>
            <a:prstGeom prst="line">
              <a:avLst/>
            </a:prstGeom>
            <a:grp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Oval 170"/>
          <p:cNvSpPr/>
          <p:nvPr/>
        </p:nvSpPr>
        <p:spPr>
          <a:xfrm>
            <a:off x="1706880" y="3365862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1815737" y="2743200"/>
            <a:ext cx="285003" cy="274320"/>
            <a:chOff x="6709186" y="457200"/>
            <a:chExt cx="285003" cy="274320"/>
          </a:xfrm>
          <a:solidFill>
            <a:srgbClr val="FF0000"/>
          </a:solidFill>
        </p:grpSpPr>
        <p:sp>
          <p:nvSpPr>
            <p:cNvPr id="173" name="Oval 172"/>
            <p:cNvSpPr/>
            <p:nvPr/>
          </p:nvSpPr>
          <p:spPr>
            <a:xfrm>
              <a:off x="6709186" y="457200"/>
              <a:ext cx="274320" cy="27432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/>
            <p:cNvCxnSpPr/>
            <p:nvPr/>
          </p:nvCxnSpPr>
          <p:spPr>
            <a:xfrm>
              <a:off x="6719869" y="600891"/>
              <a:ext cx="274320" cy="0"/>
            </a:xfrm>
            <a:prstGeom prst="line">
              <a:avLst/>
            </a:prstGeom>
            <a:grp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/>
          <p:cNvSpPr/>
          <p:nvPr/>
        </p:nvSpPr>
        <p:spPr>
          <a:xfrm>
            <a:off x="4526280" y="2819400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5334001" y="4611470"/>
            <a:ext cx="702836" cy="673077"/>
            <a:chOff x="2348750" y="2162663"/>
            <a:chExt cx="1004050" cy="961537"/>
          </a:xfrm>
        </p:grpSpPr>
        <p:sp>
          <p:nvSpPr>
            <p:cNvPr id="183" name="Oval 18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rgbClr val="29E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348750" y="2162663"/>
              <a:ext cx="996610" cy="923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Al</a:t>
              </a:r>
            </a:p>
          </p:txBody>
        </p:sp>
      </p:grp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6172201" y="2096869"/>
            <a:ext cx="697628" cy="681163"/>
            <a:chOff x="2367960" y="2151110"/>
            <a:chExt cx="996610" cy="973090"/>
          </a:xfrm>
        </p:grpSpPr>
        <p:sp>
          <p:nvSpPr>
            <p:cNvPr id="186" name="Oval 18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  <a:ln>
              <a:solidFill>
                <a:srgbClr val="29E7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367960" y="2151110"/>
              <a:ext cx="9966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Al</a:t>
              </a:r>
            </a:p>
          </p:txBody>
        </p:sp>
      </p:grpSp>
      <p:sp>
        <p:nvSpPr>
          <p:cNvPr id="188" name="Oval 187"/>
          <p:cNvSpPr/>
          <p:nvPr/>
        </p:nvSpPr>
        <p:spPr>
          <a:xfrm>
            <a:off x="6934200" y="2545080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6181549" y="4561114"/>
            <a:ext cx="274320" cy="2743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c 189"/>
          <p:cNvSpPr/>
          <p:nvPr/>
        </p:nvSpPr>
        <p:spPr>
          <a:xfrm>
            <a:off x="4996746" y="2730137"/>
            <a:ext cx="642054" cy="546463"/>
          </a:xfrm>
          <a:prstGeom prst="arc">
            <a:avLst>
              <a:gd name="adj1" fmla="val 11199462"/>
              <a:gd name="adj2" fmla="val 0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c 190"/>
          <p:cNvSpPr/>
          <p:nvPr/>
        </p:nvSpPr>
        <p:spPr>
          <a:xfrm>
            <a:off x="5934001" y="2765612"/>
            <a:ext cx="642054" cy="546463"/>
          </a:xfrm>
          <a:prstGeom prst="arc">
            <a:avLst>
              <a:gd name="adj1" fmla="val 11199462"/>
              <a:gd name="adj2" fmla="val 0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953000" y="33014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5791200" y="3301425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629400" y="3301425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153525" y="6324600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233683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05400" y="4140573"/>
            <a:ext cx="2971800" cy="1752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5400" y="863973"/>
            <a:ext cx="29718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6056" y="1400974"/>
            <a:ext cx="2584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Conduction Band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4557" y="5016873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Valence Band</a:t>
            </a:r>
          </a:p>
        </p:txBody>
      </p:sp>
      <p:sp>
        <p:nvSpPr>
          <p:cNvPr id="6" name="Oval 5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674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7400" y="2514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05400" y="4038600"/>
            <a:ext cx="2971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24400" y="2768973"/>
            <a:ext cx="0" cy="13716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24400" y="3200400"/>
                <a:ext cx="648704" cy="55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200400"/>
                <a:ext cx="648704" cy="5582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8153400" y="3886200"/>
            <a:ext cx="0" cy="274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12882" y="347689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Acceptor Levels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105400" y="3962400"/>
            <a:ext cx="29718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943600" y="3962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48400" y="3962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58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91479" y="6038445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(b)</a:t>
            </a:r>
          </a:p>
        </p:txBody>
      </p:sp>
      <p:sp>
        <p:nvSpPr>
          <p:cNvPr id="25" name="Oval 24"/>
          <p:cNvSpPr/>
          <p:nvPr/>
        </p:nvSpPr>
        <p:spPr>
          <a:xfrm>
            <a:off x="61722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70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818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86600" y="41910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06666" y="3733800"/>
                <a:ext cx="6563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66" y="3733800"/>
                <a:ext cx="65633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094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5614" y="1287332"/>
            <a:ext cx="640080" cy="640080"/>
            <a:chOff x="2438400" y="2209800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113" name="Straight Connector 112"/>
          <p:cNvCxnSpPr/>
          <p:nvPr/>
        </p:nvCxnSpPr>
        <p:spPr>
          <a:xfrm flipV="1">
            <a:off x="1071155" y="16002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091070" y="243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1071155" y="32766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071155" y="4114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071155" y="49530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524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3622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2004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403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8615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7150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5379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37616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>
            <a:grpSpLocks noChangeAspect="1"/>
          </p:cNvGrpSpPr>
          <p:nvPr/>
        </p:nvGrpSpPr>
        <p:grpSpPr>
          <a:xfrm>
            <a:off x="2057400" y="1295400"/>
            <a:ext cx="640080" cy="640080"/>
            <a:chOff x="2438400" y="2209800"/>
            <a:chExt cx="914400" cy="914400"/>
          </a:xfrm>
        </p:grpSpPr>
        <p:sp>
          <p:nvSpPr>
            <p:cNvPr id="141" name="Oval 14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2895600" y="1268506"/>
            <a:ext cx="640080" cy="640080"/>
            <a:chOff x="2438400" y="2209800"/>
            <a:chExt cx="914400" cy="914400"/>
          </a:xfrm>
        </p:grpSpPr>
        <p:sp>
          <p:nvSpPr>
            <p:cNvPr id="144" name="Oval 14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3713181" y="1287332"/>
            <a:ext cx="640080" cy="640080"/>
            <a:chOff x="2438400" y="2209800"/>
            <a:chExt cx="914400" cy="914400"/>
          </a:xfrm>
        </p:grpSpPr>
        <p:sp>
          <p:nvSpPr>
            <p:cNvPr id="147" name="Oval 14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4554967" y="1295400"/>
            <a:ext cx="640080" cy="640080"/>
            <a:chOff x="2438400" y="2209800"/>
            <a:chExt cx="914400" cy="914400"/>
          </a:xfrm>
        </p:grpSpPr>
        <p:sp>
          <p:nvSpPr>
            <p:cNvPr id="150" name="Oval 14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>
            <a:off x="5393167" y="1268506"/>
            <a:ext cx="640080" cy="640080"/>
            <a:chOff x="2438400" y="2209800"/>
            <a:chExt cx="914400" cy="914400"/>
          </a:xfrm>
        </p:grpSpPr>
        <p:sp>
          <p:nvSpPr>
            <p:cNvPr id="153" name="Oval 15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6217920" y="1286435"/>
            <a:ext cx="640080" cy="640080"/>
            <a:chOff x="2438400" y="2209800"/>
            <a:chExt cx="914400" cy="914400"/>
          </a:xfrm>
        </p:grpSpPr>
        <p:sp>
          <p:nvSpPr>
            <p:cNvPr id="156" name="Oval 15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7056120" y="1259541"/>
            <a:ext cx="640080" cy="640080"/>
            <a:chOff x="2438400" y="2209800"/>
            <a:chExt cx="914400" cy="914400"/>
          </a:xfrm>
        </p:grpSpPr>
        <p:sp>
          <p:nvSpPr>
            <p:cNvPr id="159" name="Oval 15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1215614" y="2117464"/>
            <a:ext cx="640080" cy="640080"/>
            <a:chOff x="2438400" y="2209800"/>
            <a:chExt cx="914400" cy="914400"/>
          </a:xfrm>
        </p:grpSpPr>
        <p:sp>
          <p:nvSpPr>
            <p:cNvPr id="162" name="Oval 16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2057400" y="2125532"/>
            <a:ext cx="640080" cy="640080"/>
            <a:chOff x="2438400" y="2209800"/>
            <a:chExt cx="914400" cy="914400"/>
          </a:xfrm>
        </p:grpSpPr>
        <p:sp>
          <p:nvSpPr>
            <p:cNvPr id="165" name="Oval 16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2895600" y="2098638"/>
            <a:ext cx="640080" cy="640080"/>
            <a:chOff x="2438400" y="2209800"/>
            <a:chExt cx="914400" cy="914400"/>
          </a:xfrm>
        </p:grpSpPr>
        <p:sp>
          <p:nvSpPr>
            <p:cNvPr id="168" name="Oval 16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3713181" y="2117464"/>
            <a:ext cx="640080" cy="640080"/>
            <a:chOff x="2438400" y="2209800"/>
            <a:chExt cx="914400" cy="914400"/>
          </a:xfrm>
        </p:grpSpPr>
        <p:sp>
          <p:nvSpPr>
            <p:cNvPr id="171" name="Oval 17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4554967" y="2125532"/>
            <a:ext cx="640080" cy="640080"/>
            <a:chOff x="2438400" y="2209800"/>
            <a:chExt cx="914400" cy="914400"/>
          </a:xfrm>
        </p:grpSpPr>
        <p:sp>
          <p:nvSpPr>
            <p:cNvPr id="174" name="Oval 17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5393167" y="2098638"/>
            <a:ext cx="640080" cy="640080"/>
            <a:chOff x="2438400" y="2209800"/>
            <a:chExt cx="914400" cy="914400"/>
          </a:xfrm>
        </p:grpSpPr>
        <p:sp>
          <p:nvSpPr>
            <p:cNvPr id="177" name="Oval 17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79" name="Group 178"/>
          <p:cNvGrpSpPr>
            <a:grpSpLocks noChangeAspect="1"/>
          </p:cNvGrpSpPr>
          <p:nvPr/>
        </p:nvGrpSpPr>
        <p:grpSpPr>
          <a:xfrm>
            <a:off x="6217920" y="2116567"/>
            <a:ext cx="640080" cy="640080"/>
            <a:chOff x="2438400" y="2209800"/>
            <a:chExt cx="914400" cy="914400"/>
          </a:xfrm>
        </p:grpSpPr>
        <p:sp>
          <p:nvSpPr>
            <p:cNvPr id="180" name="Oval 17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7056120" y="2089673"/>
            <a:ext cx="640080" cy="640080"/>
            <a:chOff x="2438400" y="2209800"/>
            <a:chExt cx="914400" cy="914400"/>
          </a:xfrm>
        </p:grpSpPr>
        <p:sp>
          <p:nvSpPr>
            <p:cNvPr id="183" name="Oval 18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1202167" y="2968214"/>
            <a:ext cx="640080" cy="640080"/>
            <a:chOff x="2438400" y="2209800"/>
            <a:chExt cx="914400" cy="914400"/>
          </a:xfrm>
        </p:grpSpPr>
        <p:sp>
          <p:nvSpPr>
            <p:cNvPr id="186" name="Oval 18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88" name="Group 187"/>
          <p:cNvGrpSpPr>
            <a:grpSpLocks noChangeAspect="1"/>
          </p:cNvGrpSpPr>
          <p:nvPr/>
        </p:nvGrpSpPr>
        <p:grpSpPr>
          <a:xfrm>
            <a:off x="2043953" y="2976282"/>
            <a:ext cx="640080" cy="640080"/>
            <a:chOff x="2438400" y="2209800"/>
            <a:chExt cx="914400" cy="914400"/>
          </a:xfrm>
        </p:grpSpPr>
        <p:sp>
          <p:nvSpPr>
            <p:cNvPr id="189" name="Oval 18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1" name="Group 190"/>
          <p:cNvGrpSpPr>
            <a:grpSpLocks noChangeAspect="1"/>
          </p:cNvGrpSpPr>
          <p:nvPr/>
        </p:nvGrpSpPr>
        <p:grpSpPr>
          <a:xfrm>
            <a:off x="2882153" y="2949388"/>
            <a:ext cx="640080" cy="640080"/>
            <a:chOff x="2438400" y="2209800"/>
            <a:chExt cx="914400" cy="914400"/>
          </a:xfrm>
        </p:grpSpPr>
        <p:sp>
          <p:nvSpPr>
            <p:cNvPr id="192" name="Oval 19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3699734" y="2968214"/>
            <a:ext cx="640080" cy="640080"/>
            <a:chOff x="2438400" y="2209800"/>
            <a:chExt cx="914400" cy="914400"/>
          </a:xfrm>
        </p:grpSpPr>
        <p:sp>
          <p:nvSpPr>
            <p:cNvPr id="195" name="Oval 19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197" name="Group 196"/>
          <p:cNvGrpSpPr>
            <a:grpSpLocks noChangeAspect="1"/>
          </p:cNvGrpSpPr>
          <p:nvPr/>
        </p:nvGrpSpPr>
        <p:grpSpPr>
          <a:xfrm>
            <a:off x="4541520" y="2976282"/>
            <a:ext cx="640080" cy="640080"/>
            <a:chOff x="2438400" y="2209800"/>
            <a:chExt cx="914400" cy="914400"/>
          </a:xfrm>
        </p:grpSpPr>
        <p:sp>
          <p:nvSpPr>
            <p:cNvPr id="198" name="Oval 19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5379720" y="2949388"/>
            <a:ext cx="640080" cy="640080"/>
            <a:chOff x="2438400" y="2209800"/>
            <a:chExt cx="914400" cy="914400"/>
          </a:xfrm>
        </p:grpSpPr>
        <p:sp>
          <p:nvSpPr>
            <p:cNvPr id="201" name="Oval 20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3" name="Group 202"/>
          <p:cNvGrpSpPr>
            <a:grpSpLocks noChangeAspect="1"/>
          </p:cNvGrpSpPr>
          <p:nvPr/>
        </p:nvGrpSpPr>
        <p:grpSpPr>
          <a:xfrm>
            <a:off x="6204473" y="2967317"/>
            <a:ext cx="640080" cy="640080"/>
            <a:chOff x="2438400" y="2209800"/>
            <a:chExt cx="914400" cy="914400"/>
          </a:xfrm>
        </p:grpSpPr>
        <p:sp>
          <p:nvSpPr>
            <p:cNvPr id="204" name="Oval 20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7042673" y="2940423"/>
            <a:ext cx="640080" cy="640080"/>
            <a:chOff x="2438400" y="2209800"/>
            <a:chExt cx="914400" cy="914400"/>
          </a:xfrm>
        </p:grpSpPr>
        <p:sp>
          <p:nvSpPr>
            <p:cNvPr id="207" name="Oval 20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1202167" y="3798346"/>
            <a:ext cx="640080" cy="640080"/>
            <a:chOff x="2438400" y="2209800"/>
            <a:chExt cx="914400" cy="914400"/>
          </a:xfrm>
        </p:grpSpPr>
        <p:sp>
          <p:nvSpPr>
            <p:cNvPr id="210" name="Oval 20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2" name="Group 211"/>
          <p:cNvGrpSpPr>
            <a:grpSpLocks noChangeAspect="1"/>
          </p:cNvGrpSpPr>
          <p:nvPr/>
        </p:nvGrpSpPr>
        <p:grpSpPr>
          <a:xfrm>
            <a:off x="2043953" y="3806414"/>
            <a:ext cx="640080" cy="640080"/>
            <a:chOff x="2438400" y="2209800"/>
            <a:chExt cx="914400" cy="914400"/>
          </a:xfrm>
        </p:grpSpPr>
        <p:sp>
          <p:nvSpPr>
            <p:cNvPr id="213" name="Oval 21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5" name="Group 214"/>
          <p:cNvGrpSpPr>
            <a:grpSpLocks noChangeAspect="1"/>
          </p:cNvGrpSpPr>
          <p:nvPr/>
        </p:nvGrpSpPr>
        <p:grpSpPr>
          <a:xfrm>
            <a:off x="2882153" y="3779520"/>
            <a:ext cx="640080" cy="640080"/>
            <a:chOff x="2438400" y="2209800"/>
            <a:chExt cx="914400" cy="914400"/>
          </a:xfrm>
        </p:grpSpPr>
        <p:sp>
          <p:nvSpPr>
            <p:cNvPr id="216" name="Oval 21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18" name="Group 217"/>
          <p:cNvGrpSpPr>
            <a:grpSpLocks noChangeAspect="1"/>
          </p:cNvGrpSpPr>
          <p:nvPr/>
        </p:nvGrpSpPr>
        <p:grpSpPr>
          <a:xfrm>
            <a:off x="3699734" y="3798346"/>
            <a:ext cx="640080" cy="640080"/>
            <a:chOff x="2438400" y="2209800"/>
            <a:chExt cx="914400" cy="914400"/>
          </a:xfrm>
        </p:grpSpPr>
        <p:sp>
          <p:nvSpPr>
            <p:cNvPr id="219" name="Oval 21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1" name="Group 220"/>
          <p:cNvGrpSpPr>
            <a:grpSpLocks noChangeAspect="1"/>
          </p:cNvGrpSpPr>
          <p:nvPr/>
        </p:nvGrpSpPr>
        <p:grpSpPr>
          <a:xfrm>
            <a:off x="4541520" y="3806414"/>
            <a:ext cx="640080" cy="640080"/>
            <a:chOff x="2438400" y="2209800"/>
            <a:chExt cx="914400" cy="914400"/>
          </a:xfrm>
        </p:grpSpPr>
        <p:sp>
          <p:nvSpPr>
            <p:cNvPr id="222" name="Oval 22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4" name="Group 223"/>
          <p:cNvGrpSpPr>
            <a:grpSpLocks noChangeAspect="1"/>
          </p:cNvGrpSpPr>
          <p:nvPr/>
        </p:nvGrpSpPr>
        <p:grpSpPr>
          <a:xfrm>
            <a:off x="5379720" y="3779520"/>
            <a:ext cx="640080" cy="640080"/>
            <a:chOff x="2438400" y="2209800"/>
            <a:chExt cx="914400" cy="914400"/>
          </a:xfrm>
        </p:grpSpPr>
        <p:sp>
          <p:nvSpPr>
            <p:cNvPr id="225" name="Oval 22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27" name="Group 226"/>
          <p:cNvGrpSpPr>
            <a:grpSpLocks noChangeAspect="1"/>
          </p:cNvGrpSpPr>
          <p:nvPr/>
        </p:nvGrpSpPr>
        <p:grpSpPr>
          <a:xfrm>
            <a:off x="6204473" y="3797449"/>
            <a:ext cx="640080" cy="640080"/>
            <a:chOff x="2438400" y="2209800"/>
            <a:chExt cx="914400" cy="914400"/>
          </a:xfrm>
        </p:grpSpPr>
        <p:sp>
          <p:nvSpPr>
            <p:cNvPr id="228" name="Oval 22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0" name="Group 229"/>
          <p:cNvGrpSpPr>
            <a:grpSpLocks noChangeAspect="1"/>
          </p:cNvGrpSpPr>
          <p:nvPr/>
        </p:nvGrpSpPr>
        <p:grpSpPr>
          <a:xfrm>
            <a:off x="7042673" y="3770555"/>
            <a:ext cx="640080" cy="640080"/>
            <a:chOff x="2438400" y="2209800"/>
            <a:chExt cx="914400" cy="914400"/>
          </a:xfrm>
        </p:grpSpPr>
        <p:sp>
          <p:nvSpPr>
            <p:cNvPr id="231" name="Oval 23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3" name="Group 232"/>
          <p:cNvGrpSpPr>
            <a:grpSpLocks noChangeAspect="1"/>
          </p:cNvGrpSpPr>
          <p:nvPr/>
        </p:nvGrpSpPr>
        <p:grpSpPr>
          <a:xfrm>
            <a:off x="1219200" y="4646663"/>
            <a:ext cx="640080" cy="640080"/>
            <a:chOff x="2438400" y="2209800"/>
            <a:chExt cx="914400" cy="914400"/>
          </a:xfrm>
        </p:grpSpPr>
        <p:sp>
          <p:nvSpPr>
            <p:cNvPr id="234" name="Oval 233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6" name="Group 235"/>
          <p:cNvGrpSpPr>
            <a:grpSpLocks noChangeAspect="1"/>
          </p:cNvGrpSpPr>
          <p:nvPr/>
        </p:nvGrpSpPr>
        <p:grpSpPr>
          <a:xfrm>
            <a:off x="2060986" y="4654731"/>
            <a:ext cx="640080" cy="640080"/>
            <a:chOff x="2438400" y="2209800"/>
            <a:chExt cx="914400" cy="914400"/>
          </a:xfrm>
        </p:grpSpPr>
        <p:sp>
          <p:nvSpPr>
            <p:cNvPr id="237" name="Oval 236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39" name="Group 238"/>
          <p:cNvGrpSpPr>
            <a:grpSpLocks noChangeAspect="1"/>
          </p:cNvGrpSpPr>
          <p:nvPr/>
        </p:nvGrpSpPr>
        <p:grpSpPr>
          <a:xfrm>
            <a:off x="2899186" y="4627837"/>
            <a:ext cx="640080" cy="640080"/>
            <a:chOff x="2438400" y="2209800"/>
            <a:chExt cx="914400" cy="914400"/>
          </a:xfrm>
        </p:grpSpPr>
        <p:sp>
          <p:nvSpPr>
            <p:cNvPr id="240" name="Oval 23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2" name="Group 241"/>
          <p:cNvGrpSpPr>
            <a:grpSpLocks noChangeAspect="1"/>
          </p:cNvGrpSpPr>
          <p:nvPr/>
        </p:nvGrpSpPr>
        <p:grpSpPr>
          <a:xfrm>
            <a:off x="3716767" y="4646663"/>
            <a:ext cx="640080" cy="640080"/>
            <a:chOff x="2438400" y="2209800"/>
            <a:chExt cx="914400" cy="914400"/>
          </a:xfrm>
        </p:grpSpPr>
        <p:sp>
          <p:nvSpPr>
            <p:cNvPr id="243" name="Oval 24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5" name="Group 244"/>
          <p:cNvGrpSpPr>
            <a:grpSpLocks noChangeAspect="1"/>
          </p:cNvGrpSpPr>
          <p:nvPr/>
        </p:nvGrpSpPr>
        <p:grpSpPr>
          <a:xfrm>
            <a:off x="4558553" y="4654731"/>
            <a:ext cx="640080" cy="640080"/>
            <a:chOff x="2438400" y="2209800"/>
            <a:chExt cx="914400" cy="914400"/>
          </a:xfrm>
        </p:grpSpPr>
        <p:sp>
          <p:nvSpPr>
            <p:cNvPr id="246" name="Oval 24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48" name="Group 247"/>
          <p:cNvGrpSpPr>
            <a:grpSpLocks noChangeAspect="1"/>
          </p:cNvGrpSpPr>
          <p:nvPr/>
        </p:nvGrpSpPr>
        <p:grpSpPr>
          <a:xfrm>
            <a:off x="5396753" y="4627837"/>
            <a:ext cx="640080" cy="640080"/>
            <a:chOff x="2438400" y="2209800"/>
            <a:chExt cx="914400" cy="914400"/>
          </a:xfrm>
        </p:grpSpPr>
        <p:sp>
          <p:nvSpPr>
            <p:cNvPr id="249" name="Oval 24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51" name="Group 250"/>
          <p:cNvGrpSpPr>
            <a:grpSpLocks noChangeAspect="1"/>
          </p:cNvGrpSpPr>
          <p:nvPr/>
        </p:nvGrpSpPr>
        <p:grpSpPr>
          <a:xfrm>
            <a:off x="6221506" y="4645766"/>
            <a:ext cx="640080" cy="640080"/>
            <a:chOff x="2438400" y="2209800"/>
            <a:chExt cx="914400" cy="914400"/>
          </a:xfrm>
        </p:grpSpPr>
        <p:sp>
          <p:nvSpPr>
            <p:cNvPr id="252" name="Oval 25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54" name="Group 253"/>
          <p:cNvGrpSpPr>
            <a:grpSpLocks noChangeAspect="1"/>
          </p:cNvGrpSpPr>
          <p:nvPr/>
        </p:nvGrpSpPr>
        <p:grpSpPr>
          <a:xfrm>
            <a:off x="7059706" y="4618872"/>
            <a:ext cx="640080" cy="640080"/>
            <a:chOff x="2438400" y="2209800"/>
            <a:chExt cx="914400" cy="914400"/>
          </a:xfrm>
        </p:grpSpPr>
        <p:sp>
          <p:nvSpPr>
            <p:cNvPr id="255" name="Oval 25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58" name="Straight Connector 257"/>
          <p:cNvCxnSpPr/>
          <p:nvPr/>
        </p:nvCxnSpPr>
        <p:spPr>
          <a:xfrm flipV="1">
            <a:off x="1071155" y="5754189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/>
          <p:cNvGrpSpPr>
            <a:grpSpLocks noChangeAspect="1"/>
          </p:cNvGrpSpPr>
          <p:nvPr/>
        </p:nvGrpSpPr>
        <p:grpSpPr>
          <a:xfrm>
            <a:off x="1219200" y="5447852"/>
            <a:ext cx="640080" cy="640080"/>
            <a:chOff x="2438400" y="2209800"/>
            <a:chExt cx="914400" cy="914400"/>
          </a:xfrm>
        </p:grpSpPr>
        <p:sp>
          <p:nvSpPr>
            <p:cNvPr id="260" name="Oval 259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2" name="Group 261"/>
          <p:cNvGrpSpPr>
            <a:grpSpLocks noChangeAspect="1"/>
          </p:cNvGrpSpPr>
          <p:nvPr/>
        </p:nvGrpSpPr>
        <p:grpSpPr>
          <a:xfrm>
            <a:off x="2060986" y="5455920"/>
            <a:ext cx="640080" cy="640080"/>
            <a:chOff x="2438400" y="2209800"/>
            <a:chExt cx="914400" cy="914400"/>
          </a:xfrm>
        </p:grpSpPr>
        <p:sp>
          <p:nvSpPr>
            <p:cNvPr id="263" name="Oval 262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2899186" y="5429026"/>
            <a:ext cx="640080" cy="640080"/>
            <a:chOff x="2438400" y="2209800"/>
            <a:chExt cx="914400" cy="914400"/>
          </a:xfrm>
        </p:grpSpPr>
        <p:sp>
          <p:nvSpPr>
            <p:cNvPr id="266" name="Oval 265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68" name="Group 267"/>
          <p:cNvGrpSpPr>
            <a:grpSpLocks noChangeAspect="1"/>
          </p:cNvGrpSpPr>
          <p:nvPr/>
        </p:nvGrpSpPr>
        <p:grpSpPr>
          <a:xfrm>
            <a:off x="3716767" y="5447852"/>
            <a:ext cx="640080" cy="640080"/>
            <a:chOff x="2438400" y="2209800"/>
            <a:chExt cx="914400" cy="914400"/>
          </a:xfrm>
        </p:grpSpPr>
        <p:sp>
          <p:nvSpPr>
            <p:cNvPr id="269" name="Oval 268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1" name="Group 270"/>
          <p:cNvGrpSpPr>
            <a:grpSpLocks noChangeAspect="1"/>
          </p:cNvGrpSpPr>
          <p:nvPr/>
        </p:nvGrpSpPr>
        <p:grpSpPr>
          <a:xfrm>
            <a:off x="4558553" y="5455920"/>
            <a:ext cx="640080" cy="640080"/>
            <a:chOff x="2438400" y="2209800"/>
            <a:chExt cx="914400" cy="914400"/>
          </a:xfrm>
        </p:grpSpPr>
        <p:sp>
          <p:nvSpPr>
            <p:cNvPr id="272" name="Oval 271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4" name="Group 273"/>
          <p:cNvGrpSpPr>
            <a:grpSpLocks noChangeAspect="1"/>
          </p:cNvGrpSpPr>
          <p:nvPr/>
        </p:nvGrpSpPr>
        <p:grpSpPr>
          <a:xfrm>
            <a:off x="5396753" y="5429026"/>
            <a:ext cx="640080" cy="640080"/>
            <a:chOff x="2438400" y="2209800"/>
            <a:chExt cx="914400" cy="914400"/>
          </a:xfrm>
        </p:grpSpPr>
        <p:sp>
          <p:nvSpPr>
            <p:cNvPr id="275" name="Oval 274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77" name="Group 276"/>
          <p:cNvGrpSpPr>
            <a:grpSpLocks noChangeAspect="1"/>
          </p:cNvGrpSpPr>
          <p:nvPr/>
        </p:nvGrpSpPr>
        <p:grpSpPr>
          <a:xfrm>
            <a:off x="6221506" y="5446955"/>
            <a:ext cx="640080" cy="640080"/>
            <a:chOff x="2438400" y="2209800"/>
            <a:chExt cx="914400" cy="914400"/>
          </a:xfrm>
        </p:grpSpPr>
        <p:sp>
          <p:nvSpPr>
            <p:cNvPr id="278" name="Oval 277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7059706" y="5420061"/>
            <a:ext cx="640080" cy="640080"/>
            <a:chOff x="2438400" y="2209800"/>
            <a:chExt cx="914400" cy="914400"/>
          </a:xfrm>
        </p:grpSpPr>
        <p:sp>
          <p:nvSpPr>
            <p:cNvPr id="281" name="Oval 280"/>
            <p:cNvSpPr/>
            <p:nvPr/>
          </p:nvSpPr>
          <p:spPr>
            <a:xfrm>
              <a:off x="2438400" y="22098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615391" y="2212852"/>
              <a:ext cx="51969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Si</a:t>
              </a:r>
            </a:p>
          </p:txBody>
        </p:sp>
      </p:grpSp>
      <p:cxnSp>
        <p:nvCxnSpPr>
          <p:cNvPr id="283" name="Straight Connector 282"/>
          <p:cNvCxnSpPr/>
          <p:nvPr/>
        </p:nvCxnSpPr>
        <p:spPr>
          <a:xfrm flipV="1">
            <a:off x="1066800" y="10668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V="1">
            <a:off x="1079862" y="6248400"/>
            <a:ext cx="676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7848600" y="1036320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1066800" y="1001357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/>
          <p:cNvSpPr/>
          <p:nvPr/>
        </p:nvSpPr>
        <p:spPr>
          <a:xfrm>
            <a:off x="1806633" y="1593497"/>
            <a:ext cx="91440" cy="56777"/>
          </a:xfrm>
          <a:prstGeom prst="ellipse">
            <a:avLst/>
          </a:prstGeom>
          <a:solidFill>
            <a:srgbClr val="29E71F"/>
          </a:solidFill>
          <a:ln w="28575"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44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096000" y="685800"/>
            <a:ext cx="363786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Si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27409" y="1524000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056120" y="0"/>
            <a:ext cx="1554480" cy="1554480"/>
            <a:chOff x="4541520" y="3093720"/>
            <a:chExt cx="1554480" cy="1554480"/>
          </a:xfrm>
        </p:grpSpPr>
        <p:sp>
          <p:nvSpPr>
            <p:cNvPr id="29" name="Oval 28"/>
            <p:cNvSpPr/>
            <p:nvPr/>
          </p:nvSpPr>
          <p:spPr>
            <a:xfrm>
              <a:off x="5821696" y="326942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5004171" y="3541398"/>
              <a:ext cx="640080" cy="640080"/>
              <a:chOff x="2438400" y="2209800"/>
              <a:chExt cx="914400" cy="91440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438400" y="2250174"/>
                <a:ext cx="911880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+5</a:t>
                </a: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5282845" y="350140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611594" y="3817895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282845" y="412051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954097" y="381571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541520" y="3093720"/>
              <a:ext cx="1554480" cy="15544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4724400" y="105271"/>
            <a:ext cx="748937" cy="680078"/>
            <a:chOff x="4724400" y="105271"/>
            <a:chExt cx="748937" cy="680078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4774474" y="145269"/>
              <a:ext cx="640080" cy="640080"/>
              <a:chOff x="2438400" y="2209800"/>
              <a:chExt cx="914400" cy="9144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38400" y="2250174"/>
                <a:ext cx="911880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+3</a:t>
                </a:r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5053148" y="105271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381897" y="421766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724400" y="419589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787537" y="71062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Al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195923" y="148814"/>
            <a:ext cx="2743200" cy="2792506"/>
            <a:chOff x="990600" y="1066800"/>
            <a:chExt cx="2743200" cy="2792506"/>
          </a:xfrm>
        </p:grpSpPr>
        <p:grpSp>
          <p:nvGrpSpPr>
            <p:cNvPr id="69" name="Group 68"/>
            <p:cNvGrpSpPr/>
            <p:nvPr/>
          </p:nvGrpSpPr>
          <p:grpSpPr>
            <a:xfrm>
              <a:off x="1147335" y="1244152"/>
              <a:ext cx="748937" cy="710558"/>
              <a:chOff x="6045926" y="1270642"/>
              <a:chExt cx="748937" cy="710558"/>
            </a:xfrm>
          </p:grpSpPr>
          <p:grpSp>
            <p:nvGrpSpPr>
              <p:cNvPr id="2" name="Group 1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30" name="Oval 29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 flipH="1" flipV="1">
              <a:off x="1521401" y="1116106"/>
              <a:ext cx="806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2365748" y="1066800"/>
              <a:ext cx="806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3199594" y="1066800"/>
              <a:ext cx="806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990600" y="3282491"/>
              <a:ext cx="2743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90600" y="2464526"/>
              <a:ext cx="2743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990600" y="1599431"/>
              <a:ext cx="2743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994263" y="1219200"/>
              <a:ext cx="748937" cy="710558"/>
              <a:chOff x="6045926" y="1270642"/>
              <a:chExt cx="748937" cy="710558"/>
            </a:xfrm>
          </p:grpSpPr>
          <p:grpSp>
            <p:nvGrpSpPr>
              <p:cNvPr id="73" name="Group 72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74" name="Oval 73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819400" y="1219200"/>
              <a:ext cx="748937" cy="710558"/>
              <a:chOff x="6045926" y="1270642"/>
              <a:chExt cx="748937" cy="710558"/>
            </a:xfrm>
          </p:grpSpPr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82" name="Oval 81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143000" y="2108842"/>
              <a:ext cx="748937" cy="710558"/>
              <a:chOff x="6045926" y="1270642"/>
              <a:chExt cx="748937" cy="710558"/>
            </a:xfrm>
          </p:grpSpPr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90" name="Oval 89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1989928" y="2083890"/>
              <a:ext cx="748937" cy="710558"/>
              <a:chOff x="6045926" y="1270642"/>
              <a:chExt cx="748937" cy="710558"/>
            </a:xfrm>
          </p:grpSpPr>
          <p:grpSp>
            <p:nvGrpSpPr>
              <p:cNvPr id="97" name="Group 96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98" name="Oval 97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2815065" y="2083890"/>
              <a:ext cx="748937" cy="710558"/>
              <a:chOff x="6045926" y="1270642"/>
              <a:chExt cx="748937" cy="710558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106" name="Oval 105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143000" y="2920552"/>
              <a:ext cx="748937" cy="710558"/>
              <a:chOff x="6045926" y="1270642"/>
              <a:chExt cx="748937" cy="710558"/>
            </a:xfrm>
          </p:grpSpPr>
          <p:grpSp>
            <p:nvGrpSpPr>
              <p:cNvPr id="113" name="Group 112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114" name="Oval 113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989928" y="2895600"/>
              <a:ext cx="748937" cy="710558"/>
              <a:chOff x="6045926" y="1270642"/>
              <a:chExt cx="748937" cy="710558"/>
            </a:xfrm>
          </p:grpSpPr>
          <p:grpSp>
            <p:nvGrpSpPr>
              <p:cNvPr id="121" name="Group 120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122" name="Oval 121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815065" y="2895600"/>
              <a:ext cx="748937" cy="710558"/>
              <a:chOff x="6045926" y="1270642"/>
              <a:chExt cx="748937" cy="710558"/>
            </a:xfrm>
          </p:grpSpPr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6096000" y="1310640"/>
                <a:ext cx="640080" cy="640080"/>
                <a:chOff x="2438400" y="2209800"/>
                <a:chExt cx="914400" cy="91440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438400" y="2209800"/>
                  <a:ext cx="914400" cy="914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2438400" y="2250174"/>
                  <a:ext cx="911881" cy="835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Book Antiqua" panose="02040602050305030304" pitchFamily="18" charset="0"/>
                    </a:rPr>
                    <a:t>+4</a:t>
                  </a:r>
                </a:p>
              </p:txBody>
            </p:sp>
          </p:grpSp>
          <p:sp>
            <p:nvSpPr>
              <p:cNvPr id="130" name="Oval 129"/>
              <p:cNvSpPr/>
              <p:nvPr/>
            </p:nvSpPr>
            <p:spPr>
              <a:xfrm>
                <a:off x="6374674" y="127064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703423" y="15871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374674" y="18897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045926" y="15849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5943600" y="76200"/>
            <a:ext cx="748937" cy="710558"/>
            <a:chOff x="6045926" y="1270642"/>
            <a:chExt cx="748937" cy="710558"/>
          </a:xfrm>
        </p:grpSpPr>
        <p:grpSp>
          <p:nvGrpSpPr>
            <p:cNvPr id="140" name="Group 139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41" name="Oval 140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24226" y="3657899"/>
            <a:ext cx="748937" cy="710558"/>
            <a:chOff x="6045926" y="1270642"/>
            <a:chExt cx="748937" cy="710558"/>
          </a:xfrm>
        </p:grpSpPr>
        <p:grpSp>
          <p:nvGrpSpPr>
            <p:cNvPr id="220" name="Group 219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21" name="Oval 220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/>
          <p:cNvCxnSpPr/>
          <p:nvPr/>
        </p:nvCxnSpPr>
        <p:spPr>
          <a:xfrm flipH="1" flipV="1">
            <a:off x="598292" y="3529853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1442639" y="3480547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2276485" y="3480547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7491" y="5696238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7491" y="4878273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67491" y="4013178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1071154" y="3632947"/>
            <a:ext cx="748937" cy="710558"/>
            <a:chOff x="6045926" y="1270642"/>
            <a:chExt cx="748937" cy="710558"/>
          </a:xfrm>
        </p:grpSpPr>
        <p:grpSp>
          <p:nvGrpSpPr>
            <p:cNvPr id="213" name="Group 212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18" name="Oval 217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14" name="Oval 213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896291" y="3632947"/>
            <a:ext cx="748937" cy="710558"/>
            <a:chOff x="6045926" y="1270642"/>
            <a:chExt cx="748937" cy="710558"/>
          </a:xfrm>
        </p:grpSpPr>
        <p:grpSp>
          <p:nvGrpSpPr>
            <p:cNvPr id="206" name="Group 205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07" name="Oval 206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219891" y="4522589"/>
            <a:ext cx="748937" cy="710558"/>
            <a:chOff x="6045926" y="1270642"/>
            <a:chExt cx="748937" cy="710558"/>
          </a:xfrm>
        </p:grpSpPr>
        <p:grpSp>
          <p:nvGrpSpPr>
            <p:cNvPr id="199" name="Group 198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00" name="Oval 199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429000" y="114983"/>
            <a:ext cx="748937" cy="710558"/>
            <a:chOff x="6045926" y="1270642"/>
            <a:chExt cx="748937" cy="710558"/>
          </a:xfrm>
        </p:grpSpPr>
        <p:grpSp>
          <p:nvGrpSpPr>
            <p:cNvPr id="192" name="Group 191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97" name="Oval 196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93" name="Oval 192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891956" y="4497637"/>
            <a:ext cx="748937" cy="710558"/>
            <a:chOff x="6045926" y="1270642"/>
            <a:chExt cx="748937" cy="710558"/>
          </a:xfrm>
        </p:grpSpPr>
        <p:grpSp>
          <p:nvGrpSpPr>
            <p:cNvPr id="185" name="Group 184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86" name="Oval 185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219891" y="5334299"/>
            <a:ext cx="748937" cy="710558"/>
            <a:chOff x="6045926" y="1270642"/>
            <a:chExt cx="748937" cy="710558"/>
          </a:xfrm>
        </p:grpSpPr>
        <p:grpSp>
          <p:nvGrpSpPr>
            <p:cNvPr id="178" name="Group 177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79" name="Oval 178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066819" y="5309347"/>
            <a:ext cx="748937" cy="710558"/>
            <a:chOff x="6045926" y="1270642"/>
            <a:chExt cx="748937" cy="710558"/>
          </a:xfrm>
        </p:grpSpPr>
        <p:grpSp>
          <p:nvGrpSpPr>
            <p:cNvPr id="171" name="Group 170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72" name="Oval 171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891956" y="5309347"/>
            <a:ext cx="748937" cy="710558"/>
            <a:chOff x="6045926" y="1270642"/>
            <a:chExt cx="748937" cy="710558"/>
          </a:xfrm>
        </p:grpSpPr>
        <p:grpSp>
          <p:nvGrpSpPr>
            <p:cNvPr id="164" name="Group 163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165" name="Oval 164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55320" y="4114800"/>
            <a:ext cx="1554480" cy="1554480"/>
            <a:chOff x="4541520" y="3093720"/>
            <a:chExt cx="1554480" cy="1554480"/>
          </a:xfrm>
        </p:grpSpPr>
        <p:sp>
          <p:nvSpPr>
            <p:cNvPr id="228" name="Oval 227"/>
            <p:cNvSpPr/>
            <p:nvPr/>
          </p:nvSpPr>
          <p:spPr>
            <a:xfrm>
              <a:off x="5821696" y="326942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9" name="Group 228"/>
            <p:cNvGrpSpPr>
              <a:grpSpLocks noChangeAspect="1"/>
            </p:cNvGrpSpPr>
            <p:nvPr/>
          </p:nvGrpSpPr>
          <p:grpSpPr>
            <a:xfrm>
              <a:off x="5004171" y="3541398"/>
              <a:ext cx="640080" cy="640080"/>
              <a:chOff x="2438400" y="2209800"/>
              <a:chExt cx="914400" cy="914400"/>
            </a:xfrm>
          </p:grpSpPr>
          <p:sp>
            <p:nvSpPr>
              <p:cNvPr id="235" name="Oval 234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2438400" y="2250174"/>
                <a:ext cx="911880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+5</a:t>
                </a:r>
              </a:p>
            </p:txBody>
          </p:sp>
        </p:grpSp>
        <p:sp>
          <p:nvSpPr>
            <p:cNvPr id="230" name="Oval 229"/>
            <p:cNvSpPr/>
            <p:nvPr/>
          </p:nvSpPr>
          <p:spPr>
            <a:xfrm>
              <a:off x="5282845" y="350140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5611594" y="3817895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5282845" y="412051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4954097" y="3815718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4541520" y="3093720"/>
              <a:ext cx="1554480" cy="1554480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212752" y="3593054"/>
            <a:ext cx="748937" cy="710558"/>
            <a:chOff x="6045926" y="1270642"/>
            <a:chExt cx="748937" cy="710558"/>
          </a:xfrm>
        </p:grpSpPr>
        <p:grpSp>
          <p:nvGrpSpPr>
            <p:cNvPr id="309" name="Group 308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314" name="Oval 313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310" name="Oval 309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9" name="Straight Connector 238"/>
          <p:cNvCxnSpPr/>
          <p:nvPr/>
        </p:nvCxnSpPr>
        <p:spPr>
          <a:xfrm flipH="1" flipV="1">
            <a:off x="4586818" y="3465008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 flipV="1">
            <a:off x="5431165" y="3415702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 flipV="1">
            <a:off x="6265011" y="3415702"/>
            <a:ext cx="806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056017" y="5631393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056017" y="4813428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4056017" y="3948333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/>
          <p:cNvGrpSpPr/>
          <p:nvPr/>
        </p:nvGrpSpPr>
        <p:grpSpPr>
          <a:xfrm>
            <a:off x="5059680" y="3568102"/>
            <a:ext cx="748937" cy="710558"/>
            <a:chOff x="6045926" y="1270642"/>
            <a:chExt cx="748937" cy="710558"/>
          </a:xfrm>
        </p:grpSpPr>
        <p:grpSp>
          <p:nvGrpSpPr>
            <p:cNvPr id="302" name="Group 301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307" name="Oval 306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303" name="Oval 302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5884817" y="3568102"/>
            <a:ext cx="748937" cy="710558"/>
            <a:chOff x="6045926" y="1270642"/>
            <a:chExt cx="748937" cy="710558"/>
          </a:xfrm>
        </p:grpSpPr>
        <p:grpSp>
          <p:nvGrpSpPr>
            <p:cNvPr id="295" name="Group 294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300" name="Oval 299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96" name="Oval 295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4208417" y="4457744"/>
            <a:ext cx="748937" cy="710558"/>
            <a:chOff x="6045926" y="1270642"/>
            <a:chExt cx="748937" cy="710558"/>
          </a:xfrm>
        </p:grpSpPr>
        <p:grpSp>
          <p:nvGrpSpPr>
            <p:cNvPr id="288" name="Group 287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89" name="Oval 288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5880482" y="4432792"/>
            <a:ext cx="748937" cy="710558"/>
            <a:chOff x="6045926" y="1270642"/>
            <a:chExt cx="748937" cy="710558"/>
          </a:xfrm>
        </p:grpSpPr>
        <p:grpSp>
          <p:nvGrpSpPr>
            <p:cNvPr id="274" name="Group 273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75" name="Oval 274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4208417" y="5269454"/>
            <a:ext cx="748937" cy="710558"/>
            <a:chOff x="6045926" y="1270642"/>
            <a:chExt cx="748937" cy="710558"/>
          </a:xfrm>
        </p:grpSpPr>
        <p:grpSp>
          <p:nvGrpSpPr>
            <p:cNvPr id="267" name="Group 266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68" name="Oval 267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5055345" y="5244502"/>
            <a:ext cx="748937" cy="710558"/>
            <a:chOff x="6045926" y="1270642"/>
            <a:chExt cx="748937" cy="710558"/>
          </a:xfrm>
        </p:grpSpPr>
        <p:grpSp>
          <p:nvGrpSpPr>
            <p:cNvPr id="260" name="Group 259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65" name="Oval 264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61" name="Oval 260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880482" y="5244502"/>
            <a:ext cx="748937" cy="710558"/>
            <a:chOff x="6045926" y="1270642"/>
            <a:chExt cx="748937" cy="710558"/>
          </a:xfrm>
        </p:grpSpPr>
        <p:grpSp>
          <p:nvGrpSpPr>
            <p:cNvPr id="253" name="Group 252"/>
            <p:cNvGrpSpPr>
              <a:grpSpLocks noChangeAspect="1"/>
            </p:cNvGrpSpPr>
            <p:nvPr/>
          </p:nvGrpSpPr>
          <p:grpSpPr>
            <a:xfrm>
              <a:off x="6096000" y="1310640"/>
              <a:ext cx="640080" cy="640080"/>
              <a:chOff x="2438400" y="2209800"/>
              <a:chExt cx="914400" cy="914400"/>
            </a:xfrm>
          </p:grpSpPr>
          <p:sp>
            <p:nvSpPr>
              <p:cNvPr id="258" name="Oval 257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2438400" y="2250174"/>
                <a:ext cx="911881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+4</a:t>
                </a:r>
              </a:p>
            </p:txBody>
          </p:sp>
        </p:grpSp>
        <p:sp>
          <p:nvSpPr>
            <p:cNvPr id="254" name="Oval 253"/>
            <p:cNvSpPr/>
            <p:nvPr/>
          </p:nvSpPr>
          <p:spPr>
            <a:xfrm>
              <a:off x="6374674" y="1270642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6703423" y="1587137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6374674" y="18897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6045926" y="1584960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068388" y="4452791"/>
            <a:ext cx="748937" cy="680078"/>
            <a:chOff x="4724400" y="105271"/>
            <a:chExt cx="748937" cy="680078"/>
          </a:xfrm>
        </p:grpSpPr>
        <p:grpSp>
          <p:nvGrpSpPr>
            <p:cNvPr id="321" name="Group 320"/>
            <p:cNvGrpSpPr>
              <a:grpSpLocks noChangeAspect="1"/>
            </p:cNvGrpSpPr>
            <p:nvPr/>
          </p:nvGrpSpPr>
          <p:grpSpPr>
            <a:xfrm>
              <a:off x="4774474" y="145269"/>
              <a:ext cx="640080" cy="640080"/>
              <a:chOff x="2438400" y="2209800"/>
              <a:chExt cx="914400" cy="914400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2438400" y="2209800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2438400" y="2250174"/>
                <a:ext cx="911880" cy="835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Book Antiqua" panose="02040602050305030304" pitchFamily="18" charset="0"/>
                  </a:rPr>
                  <a:t>+3</a:t>
                </a:r>
              </a:p>
            </p:txBody>
          </p:sp>
        </p:grpSp>
        <p:sp>
          <p:nvSpPr>
            <p:cNvPr id="322" name="Oval 321"/>
            <p:cNvSpPr/>
            <p:nvPr/>
          </p:nvSpPr>
          <p:spPr>
            <a:xfrm>
              <a:off x="5053148" y="105271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5381897" y="421766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4724400" y="419589"/>
              <a:ext cx="91440" cy="9144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9" name="Straight Arrow Connector 328"/>
          <p:cNvCxnSpPr/>
          <p:nvPr/>
        </p:nvCxnSpPr>
        <p:spPr>
          <a:xfrm flipH="1" flipV="1">
            <a:off x="5638800" y="5105400"/>
            <a:ext cx="574437" cy="11454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>
          <a:xfrm>
            <a:off x="5379720" y="5029200"/>
            <a:ext cx="182880" cy="182880"/>
          </a:xfrm>
          <a:prstGeom prst="ellipse">
            <a:avLst/>
          </a:prstGeom>
          <a:solidFill>
            <a:srgbClr val="2BF7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80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2400" y="2786745"/>
            <a:ext cx="9296400" cy="5595255"/>
            <a:chOff x="-152400" y="1034145"/>
            <a:chExt cx="9296400" cy="55952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1600199"/>
              <a:ext cx="9296400" cy="21336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4505325"/>
              <a:ext cx="9296400" cy="2124075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4482737" y="1034145"/>
              <a:ext cx="0" cy="7619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-228600" y="609599"/>
            <a:ext cx="9372600" cy="1510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2"/>
            <a:endCxn id="7" idx="0"/>
          </p:cNvCxnSpPr>
          <p:nvPr/>
        </p:nvCxnSpPr>
        <p:spPr>
          <a:xfrm flipV="1">
            <a:off x="4457700" y="609599"/>
            <a:ext cx="0" cy="1510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352800" y="609599"/>
            <a:ext cx="0" cy="1510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05600" y="609598"/>
            <a:ext cx="0" cy="1510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202928" y="939225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>
          <a:xfrm>
            <a:off x="762000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5875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6950" y="1132225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2000" y="11430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0925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4800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587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092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76400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20275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21350" y="1132225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676400" y="11430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675325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19200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2027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7532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1017602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n</a:t>
            </a:r>
          </a:p>
        </p:txBody>
      </p:sp>
      <p:sp>
        <p:nvSpPr>
          <p:cNvPr id="30" name="Oval 29"/>
          <p:cNvSpPr/>
          <p:nvPr/>
        </p:nvSpPr>
        <p:spPr>
          <a:xfrm>
            <a:off x="7391400" y="100584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935275" y="100584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36350" y="163514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91400" y="16459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305800" y="100584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49675" y="100584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50750" y="163514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05800" y="16459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560320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04195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05270" y="1132225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560320" y="11430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9245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03120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10419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5924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017520" y="807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017520" y="11430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16445" y="14935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016445" y="1798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506289" y="648791"/>
            <a:ext cx="289560" cy="304798"/>
            <a:chOff x="3506289" y="230778"/>
            <a:chExt cx="289560" cy="304798"/>
          </a:xfrm>
        </p:grpSpPr>
        <p:sp>
          <p:nvSpPr>
            <p:cNvPr id="58" name="Oval 57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8" idx="2"/>
              <a:endCxn id="58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505200" y="990602"/>
            <a:ext cx="289560" cy="304798"/>
            <a:chOff x="3506289" y="230778"/>
            <a:chExt cx="289560" cy="304798"/>
          </a:xfrm>
        </p:grpSpPr>
        <p:sp>
          <p:nvSpPr>
            <p:cNvPr id="64" name="Oval 63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4" idx="2"/>
              <a:endCxn id="64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977640" y="990602"/>
            <a:ext cx="289560" cy="304798"/>
            <a:chOff x="3506289" y="230778"/>
            <a:chExt cx="289560" cy="304798"/>
          </a:xfrm>
        </p:grpSpPr>
        <p:sp>
          <p:nvSpPr>
            <p:cNvPr id="68" name="Oval 67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8" idx="2"/>
              <a:endCxn id="68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505200" y="1371602"/>
            <a:ext cx="289560" cy="304798"/>
            <a:chOff x="3506289" y="230778"/>
            <a:chExt cx="289560" cy="304798"/>
          </a:xfrm>
        </p:grpSpPr>
        <p:sp>
          <p:nvSpPr>
            <p:cNvPr id="72" name="Oval 71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2" idx="2"/>
              <a:endCxn id="72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77640" y="1371602"/>
            <a:ext cx="289560" cy="304798"/>
            <a:chOff x="3506289" y="230778"/>
            <a:chExt cx="289560" cy="304798"/>
          </a:xfrm>
        </p:grpSpPr>
        <p:sp>
          <p:nvSpPr>
            <p:cNvPr id="76" name="Oval 75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6" idx="2"/>
              <a:endCxn id="76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05200" y="1752602"/>
            <a:ext cx="289560" cy="304798"/>
            <a:chOff x="3506289" y="230778"/>
            <a:chExt cx="289560" cy="304798"/>
          </a:xfrm>
        </p:grpSpPr>
        <p:sp>
          <p:nvSpPr>
            <p:cNvPr id="80" name="Oval 79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80" idx="2"/>
              <a:endCxn id="80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977640" y="1752602"/>
            <a:ext cx="289560" cy="304798"/>
            <a:chOff x="3506289" y="230778"/>
            <a:chExt cx="289560" cy="304798"/>
          </a:xfrm>
        </p:grpSpPr>
        <p:sp>
          <p:nvSpPr>
            <p:cNvPr id="84" name="Oval 83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84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62400" y="659676"/>
            <a:ext cx="289560" cy="304798"/>
            <a:chOff x="3506289" y="230778"/>
            <a:chExt cx="289560" cy="304798"/>
          </a:xfrm>
        </p:grpSpPr>
        <p:sp>
          <p:nvSpPr>
            <p:cNvPr id="88" name="Oval 87"/>
            <p:cNvSpPr/>
            <p:nvPr/>
          </p:nvSpPr>
          <p:spPr>
            <a:xfrm>
              <a:off x="3550920" y="3048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88" idx="6"/>
            </p:cNvCxnSpPr>
            <p:nvPr/>
          </p:nvCxnSpPr>
          <p:spPr>
            <a:xfrm>
              <a:off x="3550920" y="396240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506289" y="230778"/>
              <a:ext cx="289560" cy="3047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724400" y="944880"/>
            <a:ext cx="274320" cy="274320"/>
            <a:chOff x="4889863" y="89263"/>
            <a:chExt cx="274320" cy="274320"/>
          </a:xfrm>
        </p:grpSpPr>
        <p:sp>
          <p:nvSpPr>
            <p:cNvPr id="92" name="Oval 91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92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257800" y="944880"/>
            <a:ext cx="274320" cy="274320"/>
            <a:chOff x="4889863" y="89263"/>
            <a:chExt cx="274320" cy="274320"/>
          </a:xfrm>
        </p:grpSpPr>
        <p:sp>
          <p:nvSpPr>
            <p:cNvPr id="101" name="Oval 100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1" idx="2"/>
              <a:endCxn id="101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5791200" y="944880"/>
            <a:ext cx="274320" cy="274320"/>
            <a:chOff x="4889863" y="89263"/>
            <a:chExt cx="274320" cy="274320"/>
          </a:xfrm>
        </p:grpSpPr>
        <p:sp>
          <p:nvSpPr>
            <p:cNvPr id="106" name="Oval 105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6" idx="2"/>
              <a:endCxn id="106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6294120" y="927575"/>
            <a:ext cx="274320" cy="274320"/>
            <a:chOff x="4889863" y="89263"/>
            <a:chExt cx="274320" cy="274320"/>
          </a:xfrm>
        </p:grpSpPr>
        <p:sp>
          <p:nvSpPr>
            <p:cNvPr id="111" name="Oval 110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>
              <a:stCxn id="111" idx="2"/>
              <a:endCxn id="111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724400" y="1541305"/>
            <a:ext cx="274320" cy="274320"/>
            <a:chOff x="4889863" y="89263"/>
            <a:chExt cx="274320" cy="274320"/>
          </a:xfrm>
        </p:grpSpPr>
        <p:sp>
          <p:nvSpPr>
            <p:cNvPr id="116" name="Oval 115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/>
            <p:cNvCxnSpPr>
              <a:stCxn id="116" idx="2"/>
              <a:endCxn id="116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5257800" y="1541305"/>
            <a:ext cx="274320" cy="274320"/>
            <a:chOff x="4889863" y="89263"/>
            <a:chExt cx="274320" cy="274320"/>
          </a:xfrm>
        </p:grpSpPr>
        <p:sp>
          <p:nvSpPr>
            <p:cNvPr id="121" name="Oval 120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21" idx="2"/>
              <a:endCxn id="121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5791200" y="1541305"/>
            <a:ext cx="274320" cy="274320"/>
            <a:chOff x="4889863" y="89263"/>
            <a:chExt cx="274320" cy="274320"/>
          </a:xfrm>
        </p:grpSpPr>
        <p:sp>
          <p:nvSpPr>
            <p:cNvPr id="126" name="Oval 125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6" idx="2"/>
              <a:endCxn id="126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6294120" y="1524000"/>
            <a:ext cx="274320" cy="274320"/>
            <a:chOff x="4889863" y="89263"/>
            <a:chExt cx="274320" cy="274320"/>
          </a:xfrm>
        </p:grpSpPr>
        <p:sp>
          <p:nvSpPr>
            <p:cNvPr id="131" name="Oval 130"/>
            <p:cNvSpPr/>
            <p:nvPr/>
          </p:nvSpPr>
          <p:spPr>
            <a:xfrm>
              <a:off x="4921431" y="137159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31" idx="2"/>
              <a:endCxn id="131" idx="6"/>
            </p:cNvCxnSpPr>
            <p:nvPr/>
          </p:nvCxnSpPr>
          <p:spPr>
            <a:xfrm>
              <a:off x="4921431" y="228599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4889863" y="89263"/>
              <a:ext cx="274320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/>
            <p:cNvCxnSpPr/>
            <p:nvPr/>
          </p:nvCxnSpPr>
          <p:spPr>
            <a:xfrm rot="5400000">
              <a:off x="4911634" y="230777"/>
              <a:ext cx="182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Arrow Connector 136"/>
          <p:cNvCxnSpPr/>
          <p:nvPr/>
        </p:nvCxnSpPr>
        <p:spPr>
          <a:xfrm flipH="1">
            <a:off x="3778431" y="1325880"/>
            <a:ext cx="128016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4267200" y="1258669"/>
                <a:ext cx="5954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258669"/>
                <a:ext cx="595419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907497" y="180969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Holes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391400" y="17526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Electrons</a:t>
            </a:r>
          </a:p>
        </p:txBody>
      </p:sp>
      <p:sp>
        <p:nvSpPr>
          <p:cNvPr id="141" name="Right Brace 140"/>
          <p:cNvSpPr/>
          <p:nvPr/>
        </p:nvSpPr>
        <p:spPr>
          <a:xfrm rot="16200000">
            <a:off x="4834346" y="-1298665"/>
            <a:ext cx="420190" cy="3322321"/>
          </a:xfrm>
          <a:prstGeom prst="rightBrace">
            <a:avLst>
              <a:gd name="adj1" fmla="val 549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3917487" y="-309265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Depletion region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943872" y="2191992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Fixed ion cores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V="1">
            <a:off x="5058591" y="1889760"/>
            <a:ext cx="336369" cy="396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endCxn id="86" idx="3"/>
          </p:cNvCxnSpPr>
          <p:nvPr/>
        </p:nvCxnSpPr>
        <p:spPr>
          <a:xfrm flipH="1" flipV="1">
            <a:off x="4267200" y="1905001"/>
            <a:ext cx="151311" cy="340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44000" y="304800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4357581" y="2438400"/>
                <a:ext cx="581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81" y="2438400"/>
                <a:ext cx="58124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/>
          <p:cNvSpPr txBox="1"/>
          <p:nvPr/>
        </p:nvSpPr>
        <p:spPr>
          <a:xfrm>
            <a:off x="4114800" y="28194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191000" y="4191000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3962400" y="6172200"/>
                <a:ext cx="523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172200"/>
                <a:ext cx="52302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/>
          <p:cNvSpPr txBox="1"/>
          <p:nvPr/>
        </p:nvSpPr>
        <p:spPr>
          <a:xfrm>
            <a:off x="9149353" y="79578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6705602" y="2057400"/>
            <a:ext cx="0" cy="63246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352800" y="2087880"/>
            <a:ext cx="0" cy="63246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7239000" y="6257925"/>
            <a:ext cx="0" cy="21240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7192215" y="7089129"/>
                <a:ext cx="504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15" y="7089129"/>
                <a:ext cx="504112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/>
          <p:cNvSpPr txBox="1"/>
          <p:nvPr/>
        </p:nvSpPr>
        <p:spPr>
          <a:xfrm>
            <a:off x="-1447800" y="1015425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(a)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-1424361" y="360622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(b)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371600" y="69342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58774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43600" y="365760"/>
            <a:ext cx="2133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3" idx="2"/>
          </p:cNvCxnSpPr>
          <p:nvPr/>
        </p:nvCxnSpPr>
        <p:spPr>
          <a:xfrm>
            <a:off x="7010400" y="365760"/>
            <a:ext cx="0" cy="381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48400" y="28509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7188" y="28956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n</a:t>
            </a:r>
          </a:p>
        </p:txBody>
      </p:sp>
      <p:cxnSp>
        <p:nvCxnSpPr>
          <p:cNvPr id="9" name="Straight Connector 8"/>
          <p:cNvCxnSpPr>
            <a:stCxn id="3" idx="1"/>
          </p:cNvCxnSpPr>
          <p:nvPr/>
        </p:nvCxnSpPr>
        <p:spPr>
          <a:xfrm flipH="1">
            <a:off x="5181600" y="55626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1600" y="556260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81600" y="135636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562600" y="112776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06694" y="112111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858000" y="112776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34200" y="1249680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3"/>
          </p:cNvCxnSpPr>
          <p:nvPr/>
        </p:nvCxnSpPr>
        <p:spPr>
          <a:xfrm>
            <a:off x="6030208" y="1351951"/>
            <a:ext cx="827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086600" y="1341120"/>
            <a:ext cx="1767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077200" y="54102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8839200" y="541020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10400" y="112776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86600" y="1249680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43271" y="-176570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Forward bias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90600" y="385465"/>
            <a:ext cx="2133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3" idx="0"/>
            <a:endCxn id="33" idx="2"/>
          </p:cNvCxnSpPr>
          <p:nvPr/>
        </p:nvCxnSpPr>
        <p:spPr>
          <a:xfrm>
            <a:off x="2057400" y="385465"/>
            <a:ext cx="0" cy="381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95400" y="3048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74188" y="30926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n</a:t>
            </a:r>
          </a:p>
        </p:txBody>
      </p:sp>
      <p:cxnSp>
        <p:nvCxnSpPr>
          <p:cNvPr id="37" name="Straight Connector 36"/>
          <p:cNvCxnSpPr>
            <a:stCxn id="33" idx="1"/>
          </p:cNvCxnSpPr>
          <p:nvPr/>
        </p:nvCxnSpPr>
        <p:spPr>
          <a:xfrm flipH="1">
            <a:off x="228600" y="575965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8600" y="575965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8600" y="1376065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09600" y="1147465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3694" y="114082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981200" y="1147465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05000" y="1269385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1" idx="3"/>
          </p:cNvCxnSpPr>
          <p:nvPr/>
        </p:nvCxnSpPr>
        <p:spPr>
          <a:xfrm>
            <a:off x="1077208" y="1371656"/>
            <a:ext cx="827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133600" y="1360825"/>
            <a:ext cx="1767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124200" y="560725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>
            <a:off x="3886200" y="560725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133600" y="1147465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057400" y="1269385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46763" y="-230833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Reverse bias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83210" y="3886200"/>
            <a:ext cx="8051190" cy="4267200"/>
            <a:chOff x="1295400" y="2130214"/>
            <a:chExt cx="5791200" cy="41181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2130214"/>
              <a:ext cx="5791200" cy="4118186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 flipH="1">
              <a:off x="3901440" y="4189307"/>
              <a:ext cx="12039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505200" y="3769229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Reverse bias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5400" y="3429000"/>
              <a:ext cx="685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451435" y="3059668"/>
              <a:ext cx="16866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Forward bias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26010" y="2225650"/>
            <a:ext cx="4069080" cy="739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46054" y="2228583"/>
            <a:ext cx="187346" cy="28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29000" y="2286000"/>
            <a:ext cx="183867" cy="28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n</a:t>
            </a:r>
          </a:p>
        </p:txBody>
      </p:sp>
      <p:sp>
        <p:nvSpPr>
          <p:cNvPr id="179" name="Right Brace 178"/>
          <p:cNvSpPr/>
          <p:nvPr/>
        </p:nvSpPr>
        <p:spPr>
          <a:xfrm rot="5400000" flipV="1">
            <a:off x="1859579" y="2106265"/>
            <a:ext cx="210096" cy="1972606"/>
          </a:xfrm>
          <a:prstGeom prst="rightBrace">
            <a:avLst>
              <a:gd name="adj1" fmla="val 549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978324" y="2225650"/>
            <a:ext cx="12276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950930" y="2225650"/>
            <a:ext cx="0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58" idx="0"/>
            <a:endCxn id="58" idx="2"/>
          </p:cNvCxnSpPr>
          <p:nvPr/>
        </p:nvCxnSpPr>
        <p:spPr>
          <a:xfrm>
            <a:off x="2060550" y="2225650"/>
            <a:ext cx="0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713822" y="319326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Depletion region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052060" y="2228323"/>
            <a:ext cx="4069080" cy="739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/>
          <p:cNvSpPr txBox="1"/>
          <p:nvPr/>
        </p:nvSpPr>
        <p:spPr>
          <a:xfrm>
            <a:off x="5372104" y="2231256"/>
            <a:ext cx="187346" cy="28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8455050" y="2288673"/>
            <a:ext cx="183867" cy="28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n</a:t>
            </a:r>
          </a:p>
        </p:txBody>
      </p:sp>
      <p:sp>
        <p:nvSpPr>
          <p:cNvPr id="192" name="Right Brace 191"/>
          <p:cNvSpPr/>
          <p:nvPr/>
        </p:nvSpPr>
        <p:spPr>
          <a:xfrm rot="5400000" flipV="1">
            <a:off x="6934957" y="2778662"/>
            <a:ext cx="203069" cy="613038"/>
          </a:xfrm>
          <a:prstGeom prst="rightBrace">
            <a:avLst>
              <a:gd name="adj1" fmla="val 549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6781800" y="2202513"/>
            <a:ext cx="12276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7315200" y="2228323"/>
            <a:ext cx="0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9" idx="0"/>
            <a:endCxn id="189" idx="2"/>
          </p:cNvCxnSpPr>
          <p:nvPr/>
        </p:nvCxnSpPr>
        <p:spPr>
          <a:xfrm>
            <a:off x="7086600" y="2228323"/>
            <a:ext cx="0" cy="7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5819222" y="312420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Depletion region</a:t>
            </a:r>
          </a:p>
        </p:txBody>
      </p:sp>
    </p:spTree>
    <p:extLst>
      <p:ext uri="{BB962C8B-B14F-4D97-AF65-F5344CB8AC3E}">
        <p14:creationId xmlns:p14="http://schemas.microsoft.com/office/powerpoint/2010/main" val="385368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838200" y="2133600"/>
            <a:ext cx="0" cy="1828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838200" y="3942806"/>
            <a:ext cx="5867400" cy="195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3124200" y="2133600"/>
            <a:ext cx="0" cy="1750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117669" y="3884022"/>
            <a:ext cx="3587931" cy="2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0634" y="3664845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x, x’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16764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020" y="16501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0126" y="391880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O'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794" y="394280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2012" y="259752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29553" y="261369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S’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17668" y="2660824"/>
            <a:ext cx="84473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6200" y="242999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6866" y="2072939"/>
            <a:ext cx="20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at rest in S’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5638800" y="2470542"/>
            <a:ext cx="288746" cy="25395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8" idx="2"/>
          </p:cNvCxnSpPr>
          <p:nvPr/>
        </p:nvCxnSpPr>
        <p:spPr>
          <a:xfrm flipH="1">
            <a:off x="3136174" y="2724498"/>
            <a:ext cx="2557772" cy="1085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>
            <a:off x="3581400" y="3569690"/>
            <a:ext cx="318042" cy="62131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96937" y="3399991"/>
                <a:ext cx="5613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937" y="3399991"/>
                <a:ext cx="56137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439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9400"/>
            <a:ext cx="5404902" cy="334803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03399" y="40386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799525" y="404937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41520" y="40386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96570" y="404937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22120" y="26670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84520" y="40386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55920" y="40386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79320" y="26670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664823" y="2684766"/>
            <a:ext cx="1737360" cy="1312468"/>
          </a:xfrm>
          <a:custGeom>
            <a:avLst/>
            <a:gdLst>
              <a:gd name="connsiteX0" fmla="*/ 1737360 w 1737360"/>
              <a:gd name="connsiteY0" fmla="*/ 1312468 h 1312468"/>
              <a:gd name="connsiteX1" fmla="*/ 1110343 w 1737360"/>
              <a:gd name="connsiteY1" fmla="*/ 1012023 h 1312468"/>
              <a:gd name="connsiteX2" fmla="*/ 548640 w 1737360"/>
              <a:gd name="connsiteY2" fmla="*/ 149874 h 1312468"/>
              <a:gd name="connsiteX3" fmla="*/ 0 w 1737360"/>
              <a:gd name="connsiteY3" fmla="*/ 6183 h 131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0" h="1312468">
                <a:moveTo>
                  <a:pt x="1737360" y="1312468"/>
                </a:moveTo>
                <a:cubicBezTo>
                  <a:pt x="1522911" y="1259128"/>
                  <a:pt x="1308463" y="1205789"/>
                  <a:pt x="1110343" y="1012023"/>
                </a:cubicBezTo>
                <a:cubicBezTo>
                  <a:pt x="912223" y="818257"/>
                  <a:pt x="733697" y="317514"/>
                  <a:pt x="548640" y="149874"/>
                </a:cubicBezTo>
                <a:cubicBezTo>
                  <a:pt x="363583" y="-17766"/>
                  <a:pt x="181791" y="-5792"/>
                  <a:pt x="0" y="618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15440" y="450233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8874" y="4513217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41966" y="58674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45474" y="450222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6320" y="449144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86165" y="58674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18360" y="452628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2000" y="449144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62800" y="442978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x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388251" y="2209800"/>
            <a:ext cx="0" cy="321058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42775" y="1686580"/>
            <a:ext cx="149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Energy</a:t>
            </a:r>
          </a:p>
        </p:txBody>
      </p:sp>
      <p:sp>
        <p:nvSpPr>
          <p:cNvPr id="30" name="Freeform 29"/>
          <p:cNvSpPr/>
          <p:nvPr/>
        </p:nvSpPr>
        <p:spPr>
          <a:xfrm>
            <a:off x="2403566" y="4497698"/>
            <a:ext cx="1959428" cy="1354462"/>
          </a:xfrm>
          <a:custGeom>
            <a:avLst/>
            <a:gdLst>
              <a:gd name="connsiteX0" fmla="*/ 0 w 1959428"/>
              <a:gd name="connsiteY0" fmla="*/ 74302 h 1354462"/>
              <a:gd name="connsiteX1" fmla="*/ 509451 w 1959428"/>
              <a:gd name="connsiteY1" fmla="*/ 61239 h 1354462"/>
              <a:gd name="connsiteX2" fmla="*/ 1227908 w 1959428"/>
              <a:gd name="connsiteY2" fmla="*/ 740508 h 1354462"/>
              <a:gd name="connsiteX3" fmla="*/ 1959428 w 1959428"/>
              <a:gd name="connsiteY3" fmla="*/ 1354462 h 135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28" h="1354462">
                <a:moveTo>
                  <a:pt x="0" y="74302"/>
                </a:moveTo>
                <a:cubicBezTo>
                  <a:pt x="152400" y="12253"/>
                  <a:pt x="304800" y="-49795"/>
                  <a:pt x="509451" y="61239"/>
                </a:cubicBezTo>
                <a:cubicBezTo>
                  <a:pt x="714102" y="172273"/>
                  <a:pt x="986245" y="524971"/>
                  <a:pt x="1227908" y="740508"/>
                </a:cubicBezTo>
                <a:cubicBezTo>
                  <a:pt x="1469571" y="956045"/>
                  <a:pt x="1714499" y="1155253"/>
                  <a:pt x="1959428" y="135446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614898" y="4419600"/>
            <a:ext cx="5557302" cy="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V="1">
            <a:off x="5294839" y="3103870"/>
            <a:ext cx="0" cy="321058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48400" y="420266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202668"/>
                <a:ext cx="381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175"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29400" y="3889048"/>
                <a:ext cx="6858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889048"/>
                <a:ext cx="685800" cy="477888"/>
              </a:xfrm>
              <a:prstGeom prst="rect">
                <a:avLst/>
              </a:prstGeom>
              <a:blipFill rotWithShape="1">
                <a:blip r:embed="rId4"/>
                <a:stretch>
                  <a:fillRect l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>
            <a:off x="6006737" y="4243252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1034" y="2658530"/>
                <a:ext cx="68580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" y="2658530"/>
                <a:ext cx="685800" cy="490199"/>
              </a:xfrm>
              <a:prstGeom prst="rect">
                <a:avLst/>
              </a:prstGeom>
              <a:blipFill rotWithShape="1">
                <a:blip r:embed="rId5"/>
                <a:stretch>
                  <a:fillRect l="-885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0" y="4429780"/>
                <a:ext cx="68580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9780"/>
                <a:ext cx="685800" cy="490199"/>
              </a:xfrm>
              <a:prstGeom prst="rect">
                <a:avLst/>
              </a:prstGeom>
              <a:blipFill rotWithShape="1">
                <a:blip r:embed="rId6"/>
                <a:stretch>
                  <a:fillRect l="-177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006737" y="5805180"/>
                <a:ext cx="68580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737" y="5805180"/>
                <a:ext cx="685800" cy="490199"/>
              </a:xfrm>
              <a:prstGeom prst="rect">
                <a:avLst/>
              </a:prstGeom>
              <a:blipFill rotWithShape="1">
                <a:blip r:embed="rId7"/>
                <a:stretch>
                  <a:fillRect l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/>
          <p:cNvSpPr/>
          <p:nvPr/>
        </p:nvSpPr>
        <p:spPr>
          <a:xfrm>
            <a:off x="3200400" y="480060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429000" y="4998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06634" y="465462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81400" y="52273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331029" y="30937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48000" y="28651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92137" y="3339737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03320" y="35509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557452" y="3431177"/>
            <a:ext cx="0" cy="15544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3735977" y="4747162"/>
            <a:ext cx="1280160" cy="360514"/>
          </a:xfrm>
          <a:custGeom>
            <a:avLst/>
            <a:gdLst>
              <a:gd name="connsiteX0" fmla="*/ 0 w 1280160"/>
              <a:gd name="connsiteY0" fmla="*/ 151409 h 360514"/>
              <a:gd name="connsiteX1" fmla="*/ 130629 w 1280160"/>
              <a:gd name="connsiteY1" fmla="*/ 7718 h 360514"/>
              <a:gd name="connsiteX2" fmla="*/ 365760 w 1280160"/>
              <a:gd name="connsiteY2" fmla="*/ 360415 h 360514"/>
              <a:gd name="connsiteX3" fmla="*/ 627017 w 1280160"/>
              <a:gd name="connsiteY3" fmla="*/ 46907 h 360514"/>
              <a:gd name="connsiteX4" fmla="*/ 875212 w 1280160"/>
              <a:gd name="connsiteY4" fmla="*/ 347352 h 360514"/>
              <a:gd name="connsiteX5" fmla="*/ 1110343 w 1280160"/>
              <a:gd name="connsiteY5" fmla="*/ 59969 h 360514"/>
              <a:gd name="connsiteX6" fmla="*/ 1280160 w 1280160"/>
              <a:gd name="connsiteY6" fmla="*/ 216724 h 36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360514">
                <a:moveTo>
                  <a:pt x="0" y="151409"/>
                </a:moveTo>
                <a:cubicBezTo>
                  <a:pt x="34834" y="62146"/>
                  <a:pt x="69669" y="-27116"/>
                  <a:pt x="130629" y="7718"/>
                </a:cubicBezTo>
                <a:cubicBezTo>
                  <a:pt x="191589" y="42552"/>
                  <a:pt x="283029" y="353884"/>
                  <a:pt x="365760" y="360415"/>
                </a:cubicBezTo>
                <a:cubicBezTo>
                  <a:pt x="448491" y="366946"/>
                  <a:pt x="542108" y="49084"/>
                  <a:pt x="627017" y="46907"/>
                </a:cubicBezTo>
                <a:cubicBezTo>
                  <a:pt x="711926" y="44730"/>
                  <a:pt x="794658" y="345175"/>
                  <a:pt x="875212" y="347352"/>
                </a:cubicBezTo>
                <a:cubicBezTo>
                  <a:pt x="955766" y="349529"/>
                  <a:pt x="1042852" y="81740"/>
                  <a:pt x="1110343" y="59969"/>
                </a:cubicBezTo>
                <a:cubicBezTo>
                  <a:pt x="1177834" y="38198"/>
                  <a:pt x="1280160" y="216724"/>
                  <a:pt x="1280160" y="2167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 flipH="1">
            <a:off x="4088660" y="5090160"/>
            <a:ext cx="114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photon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19200" y="1715869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72014" y="1715869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77797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574766" y="4182015"/>
            <a:ext cx="7694023" cy="780283"/>
          </a:xfrm>
          <a:custGeom>
            <a:avLst/>
            <a:gdLst>
              <a:gd name="connsiteX0" fmla="*/ 0 w 7694023"/>
              <a:gd name="connsiteY0" fmla="*/ 755745 h 780283"/>
              <a:gd name="connsiteX1" fmla="*/ 1933303 w 7694023"/>
              <a:gd name="connsiteY1" fmla="*/ 703494 h 780283"/>
              <a:gd name="connsiteX2" fmla="*/ 2821577 w 7694023"/>
              <a:gd name="connsiteY2" fmla="*/ 115665 h 780283"/>
              <a:gd name="connsiteX3" fmla="*/ 4389120 w 7694023"/>
              <a:gd name="connsiteY3" fmla="*/ 37288 h 780283"/>
              <a:gd name="connsiteX4" fmla="*/ 5146765 w 7694023"/>
              <a:gd name="connsiteY4" fmla="*/ 559802 h 780283"/>
              <a:gd name="connsiteX5" fmla="*/ 7694023 w 7694023"/>
              <a:gd name="connsiteY5" fmla="*/ 572865 h 78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4023" h="780283">
                <a:moveTo>
                  <a:pt x="0" y="755745"/>
                </a:moveTo>
                <a:cubicBezTo>
                  <a:pt x="731520" y="782959"/>
                  <a:pt x="1463040" y="810174"/>
                  <a:pt x="1933303" y="703494"/>
                </a:cubicBezTo>
                <a:cubicBezTo>
                  <a:pt x="2403566" y="596814"/>
                  <a:pt x="2412274" y="226699"/>
                  <a:pt x="2821577" y="115665"/>
                </a:cubicBezTo>
                <a:cubicBezTo>
                  <a:pt x="3230880" y="4631"/>
                  <a:pt x="4001589" y="-36735"/>
                  <a:pt x="4389120" y="37288"/>
                </a:cubicBezTo>
                <a:cubicBezTo>
                  <a:pt x="4776651" y="111311"/>
                  <a:pt x="4595948" y="470539"/>
                  <a:pt x="5146765" y="559802"/>
                </a:cubicBezTo>
                <a:cubicBezTo>
                  <a:pt x="5697582" y="649065"/>
                  <a:pt x="6695802" y="610965"/>
                  <a:pt x="7694023" y="5728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flipV="1">
            <a:off x="600892" y="1600200"/>
            <a:ext cx="7694023" cy="780283"/>
          </a:xfrm>
          <a:custGeom>
            <a:avLst/>
            <a:gdLst>
              <a:gd name="connsiteX0" fmla="*/ 0 w 7694023"/>
              <a:gd name="connsiteY0" fmla="*/ 755745 h 780283"/>
              <a:gd name="connsiteX1" fmla="*/ 1933303 w 7694023"/>
              <a:gd name="connsiteY1" fmla="*/ 703494 h 780283"/>
              <a:gd name="connsiteX2" fmla="*/ 2821577 w 7694023"/>
              <a:gd name="connsiteY2" fmla="*/ 115665 h 780283"/>
              <a:gd name="connsiteX3" fmla="*/ 4389120 w 7694023"/>
              <a:gd name="connsiteY3" fmla="*/ 37288 h 780283"/>
              <a:gd name="connsiteX4" fmla="*/ 5146765 w 7694023"/>
              <a:gd name="connsiteY4" fmla="*/ 559802 h 780283"/>
              <a:gd name="connsiteX5" fmla="*/ 7694023 w 7694023"/>
              <a:gd name="connsiteY5" fmla="*/ 572865 h 78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4023" h="780283">
                <a:moveTo>
                  <a:pt x="0" y="755745"/>
                </a:moveTo>
                <a:cubicBezTo>
                  <a:pt x="731520" y="782959"/>
                  <a:pt x="1463040" y="810174"/>
                  <a:pt x="1933303" y="703494"/>
                </a:cubicBezTo>
                <a:cubicBezTo>
                  <a:pt x="2403566" y="596814"/>
                  <a:pt x="2412274" y="226699"/>
                  <a:pt x="2821577" y="115665"/>
                </a:cubicBezTo>
                <a:cubicBezTo>
                  <a:pt x="3230880" y="4631"/>
                  <a:pt x="4001589" y="-36735"/>
                  <a:pt x="4389120" y="37288"/>
                </a:cubicBezTo>
                <a:cubicBezTo>
                  <a:pt x="4776651" y="111311"/>
                  <a:pt x="4595948" y="470539"/>
                  <a:pt x="5146765" y="559802"/>
                </a:cubicBezTo>
                <a:cubicBezTo>
                  <a:pt x="5697582" y="649065"/>
                  <a:pt x="6695802" y="610965"/>
                  <a:pt x="7694023" y="5728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10400" y="16002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06526" y="161097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48521" y="16002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03571" y="1610975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91521" y="16002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62921" y="160020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21629" y="21736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17755" y="218442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59750" y="21736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218442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02750" y="21736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4150" y="21736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24000" y="497477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87434" y="4985657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54034" y="497466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44880" y="496388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26920" y="49987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70560" y="496388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56463" y="428897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9897" y="4299857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086497" y="4288861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77343" y="427808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59383" y="4312920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3023" y="4278086"/>
            <a:ext cx="182880" cy="182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971800" y="1219200"/>
            <a:ext cx="0" cy="41148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0" y="1219200"/>
            <a:ext cx="0" cy="41148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4572000" y="3096343"/>
            <a:ext cx="1280160" cy="360514"/>
          </a:xfrm>
          <a:custGeom>
            <a:avLst/>
            <a:gdLst>
              <a:gd name="connsiteX0" fmla="*/ 0 w 1280160"/>
              <a:gd name="connsiteY0" fmla="*/ 151409 h 360514"/>
              <a:gd name="connsiteX1" fmla="*/ 130629 w 1280160"/>
              <a:gd name="connsiteY1" fmla="*/ 7718 h 360514"/>
              <a:gd name="connsiteX2" fmla="*/ 365760 w 1280160"/>
              <a:gd name="connsiteY2" fmla="*/ 360415 h 360514"/>
              <a:gd name="connsiteX3" fmla="*/ 627017 w 1280160"/>
              <a:gd name="connsiteY3" fmla="*/ 46907 h 360514"/>
              <a:gd name="connsiteX4" fmla="*/ 875212 w 1280160"/>
              <a:gd name="connsiteY4" fmla="*/ 347352 h 360514"/>
              <a:gd name="connsiteX5" fmla="*/ 1110343 w 1280160"/>
              <a:gd name="connsiteY5" fmla="*/ 59969 h 360514"/>
              <a:gd name="connsiteX6" fmla="*/ 1280160 w 1280160"/>
              <a:gd name="connsiteY6" fmla="*/ 216724 h 36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360514">
                <a:moveTo>
                  <a:pt x="0" y="151409"/>
                </a:moveTo>
                <a:cubicBezTo>
                  <a:pt x="34834" y="62146"/>
                  <a:pt x="69669" y="-27116"/>
                  <a:pt x="130629" y="7718"/>
                </a:cubicBezTo>
                <a:cubicBezTo>
                  <a:pt x="191589" y="42552"/>
                  <a:pt x="283029" y="353884"/>
                  <a:pt x="365760" y="360415"/>
                </a:cubicBezTo>
                <a:cubicBezTo>
                  <a:pt x="448491" y="366946"/>
                  <a:pt x="542108" y="49084"/>
                  <a:pt x="627017" y="46907"/>
                </a:cubicBezTo>
                <a:cubicBezTo>
                  <a:pt x="711926" y="44730"/>
                  <a:pt x="794658" y="345175"/>
                  <a:pt x="875212" y="347352"/>
                </a:cubicBezTo>
                <a:cubicBezTo>
                  <a:pt x="955766" y="349529"/>
                  <a:pt x="1042852" y="81740"/>
                  <a:pt x="1110343" y="59969"/>
                </a:cubicBezTo>
                <a:cubicBezTo>
                  <a:pt x="1177834" y="38198"/>
                  <a:pt x="1280160" y="216724"/>
                  <a:pt x="1280160" y="2167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391754" y="106936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Active Region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9514" y="103453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p--type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85563" y="10345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n--type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01000" y="1517077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Conduction band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09235" y="44105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Valence band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356463" y="2438400"/>
            <a:ext cx="0" cy="16674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81428" y="331322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photon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906561" y="2230149"/>
            <a:ext cx="238835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48521" y="220980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injection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320040" y="4334664"/>
            <a:ext cx="2388354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600" y="431431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Hole injection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2438400" y="1719593"/>
            <a:ext cx="0" cy="536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0731" y="18864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barrier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2222542" y="2275869"/>
            <a:ext cx="485852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854658" y="4194250"/>
            <a:ext cx="0" cy="53614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880192" y="42788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Hole barrier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5638800" y="4191000"/>
            <a:ext cx="485852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201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571500"/>
            <a:ext cx="3990975" cy="571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55614" y="2362200"/>
                <a:ext cx="854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614" y="2362200"/>
                <a:ext cx="85478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16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0" y="3733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86000" y="5486400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15000" y="3733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86000" y="3733800"/>
            <a:ext cx="155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0520" y="3733800"/>
            <a:ext cx="155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40480" y="37338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60520" y="37338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0520" y="4419600"/>
            <a:ext cx="33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95800" y="44196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505200" y="4685211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05200" y="4432663"/>
            <a:ext cx="33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03023" y="44196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3918858" y="4495800"/>
            <a:ext cx="195942" cy="198226"/>
          </a:xfrm>
          <a:custGeom>
            <a:avLst/>
            <a:gdLst>
              <a:gd name="connsiteX0" fmla="*/ 0 w 195942"/>
              <a:gd name="connsiteY0" fmla="*/ 130831 h 198226"/>
              <a:gd name="connsiteX1" fmla="*/ 104502 w 195942"/>
              <a:gd name="connsiteY1" fmla="*/ 78580 h 198226"/>
              <a:gd name="connsiteX2" fmla="*/ 130628 w 195942"/>
              <a:gd name="connsiteY2" fmla="*/ 117768 h 198226"/>
              <a:gd name="connsiteX3" fmla="*/ 52251 w 195942"/>
              <a:gd name="connsiteY3" fmla="*/ 104705 h 198226"/>
              <a:gd name="connsiteX4" fmla="*/ 130628 w 195942"/>
              <a:gd name="connsiteY4" fmla="*/ 26328 h 198226"/>
              <a:gd name="connsiteX5" fmla="*/ 143691 w 195942"/>
              <a:gd name="connsiteY5" fmla="*/ 78580 h 198226"/>
              <a:gd name="connsiteX6" fmla="*/ 156754 w 195942"/>
              <a:gd name="connsiteY6" fmla="*/ 39391 h 198226"/>
              <a:gd name="connsiteX7" fmla="*/ 182880 w 195942"/>
              <a:gd name="connsiteY7" fmla="*/ 117768 h 198226"/>
              <a:gd name="connsiteX8" fmla="*/ 169817 w 195942"/>
              <a:gd name="connsiteY8" fmla="*/ 156957 h 198226"/>
              <a:gd name="connsiteX9" fmla="*/ 91440 w 195942"/>
              <a:gd name="connsiteY9" fmla="*/ 143894 h 198226"/>
              <a:gd name="connsiteX10" fmla="*/ 143691 w 195942"/>
              <a:gd name="connsiteY10" fmla="*/ 130831 h 198226"/>
              <a:gd name="connsiteX11" fmla="*/ 117565 w 195942"/>
              <a:gd name="connsiteY11" fmla="*/ 170020 h 198226"/>
              <a:gd name="connsiteX12" fmla="*/ 39188 w 195942"/>
              <a:gd name="connsiteY12" fmla="*/ 143894 h 198226"/>
              <a:gd name="connsiteX13" fmla="*/ 26125 w 195942"/>
              <a:gd name="connsiteY13" fmla="*/ 196145 h 198226"/>
              <a:gd name="connsiteX14" fmla="*/ 52251 w 195942"/>
              <a:gd name="connsiteY14" fmla="*/ 156957 h 198226"/>
              <a:gd name="connsiteX15" fmla="*/ 65314 w 195942"/>
              <a:gd name="connsiteY15" fmla="*/ 117768 h 198226"/>
              <a:gd name="connsiteX16" fmla="*/ 52251 w 195942"/>
              <a:gd name="connsiteY16" fmla="*/ 78580 h 198226"/>
              <a:gd name="connsiteX17" fmla="*/ 26125 w 195942"/>
              <a:gd name="connsiteY17" fmla="*/ 117768 h 198226"/>
              <a:gd name="connsiteX18" fmla="*/ 52251 w 195942"/>
              <a:gd name="connsiteY18" fmla="*/ 39391 h 198226"/>
              <a:gd name="connsiteX19" fmla="*/ 26125 w 195942"/>
              <a:gd name="connsiteY19" fmla="*/ 91643 h 198226"/>
              <a:gd name="connsiteX20" fmla="*/ 39188 w 195942"/>
              <a:gd name="connsiteY20" fmla="*/ 39391 h 198226"/>
              <a:gd name="connsiteX21" fmla="*/ 78377 w 195942"/>
              <a:gd name="connsiteY21" fmla="*/ 13265 h 198226"/>
              <a:gd name="connsiteX22" fmla="*/ 104502 w 195942"/>
              <a:gd name="connsiteY22" fmla="*/ 52454 h 198226"/>
              <a:gd name="connsiteX23" fmla="*/ 117565 w 195942"/>
              <a:gd name="connsiteY23" fmla="*/ 91643 h 198226"/>
              <a:gd name="connsiteX24" fmla="*/ 143691 w 195942"/>
              <a:gd name="connsiteY24" fmla="*/ 39391 h 198226"/>
              <a:gd name="connsiteX25" fmla="*/ 156754 w 195942"/>
              <a:gd name="connsiteY25" fmla="*/ 203 h 198226"/>
              <a:gd name="connsiteX26" fmla="*/ 169817 w 195942"/>
              <a:gd name="connsiteY26" fmla="*/ 39391 h 198226"/>
              <a:gd name="connsiteX27" fmla="*/ 195942 w 195942"/>
              <a:gd name="connsiteY27" fmla="*/ 143894 h 198226"/>
              <a:gd name="connsiteX28" fmla="*/ 156754 w 195942"/>
              <a:gd name="connsiteY28" fmla="*/ 156957 h 198226"/>
              <a:gd name="connsiteX29" fmla="*/ 91440 w 195942"/>
              <a:gd name="connsiteY29" fmla="*/ 156957 h 198226"/>
              <a:gd name="connsiteX30" fmla="*/ 104502 w 195942"/>
              <a:gd name="connsiteY30" fmla="*/ 117768 h 198226"/>
              <a:gd name="connsiteX31" fmla="*/ 130628 w 195942"/>
              <a:gd name="connsiteY31" fmla="*/ 78580 h 198226"/>
              <a:gd name="connsiteX32" fmla="*/ 169817 w 195942"/>
              <a:gd name="connsiteY32" fmla="*/ 52454 h 198226"/>
              <a:gd name="connsiteX33" fmla="*/ 182880 w 195942"/>
              <a:gd name="connsiteY33" fmla="*/ 130831 h 198226"/>
              <a:gd name="connsiteX34" fmla="*/ 130628 w 195942"/>
              <a:gd name="connsiteY34" fmla="*/ 91643 h 198226"/>
              <a:gd name="connsiteX35" fmla="*/ 117565 w 195942"/>
              <a:gd name="connsiteY35" fmla="*/ 130831 h 198226"/>
              <a:gd name="connsiteX36" fmla="*/ 78377 w 195942"/>
              <a:gd name="connsiteY36" fmla="*/ 156957 h 198226"/>
              <a:gd name="connsiteX37" fmla="*/ 78377 w 195942"/>
              <a:gd name="connsiteY37" fmla="*/ 183083 h 1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95942" h="198226">
                <a:moveTo>
                  <a:pt x="0" y="130831"/>
                </a:moveTo>
                <a:cubicBezTo>
                  <a:pt x="128434" y="30937"/>
                  <a:pt x="133265" y="-7708"/>
                  <a:pt x="104502" y="78580"/>
                </a:cubicBezTo>
                <a:cubicBezTo>
                  <a:pt x="113211" y="91643"/>
                  <a:pt x="134435" y="102537"/>
                  <a:pt x="130628" y="117768"/>
                </a:cubicBezTo>
                <a:cubicBezTo>
                  <a:pt x="119039" y="164125"/>
                  <a:pt x="54446" y="106168"/>
                  <a:pt x="52251" y="104705"/>
                </a:cubicBezTo>
                <a:lnTo>
                  <a:pt x="130628" y="26328"/>
                </a:lnTo>
                <a:cubicBezTo>
                  <a:pt x="134982" y="43745"/>
                  <a:pt x="127633" y="70551"/>
                  <a:pt x="143691" y="78580"/>
                </a:cubicBezTo>
                <a:cubicBezTo>
                  <a:pt x="156007" y="84738"/>
                  <a:pt x="147017" y="29655"/>
                  <a:pt x="156754" y="39391"/>
                </a:cubicBezTo>
                <a:cubicBezTo>
                  <a:pt x="176227" y="58864"/>
                  <a:pt x="182880" y="117768"/>
                  <a:pt x="182880" y="117768"/>
                </a:cubicBezTo>
                <a:cubicBezTo>
                  <a:pt x="178526" y="130831"/>
                  <a:pt x="179554" y="147220"/>
                  <a:pt x="169817" y="156957"/>
                </a:cubicBezTo>
                <a:cubicBezTo>
                  <a:pt x="137367" y="189407"/>
                  <a:pt x="117420" y="161214"/>
                  <a:pt x="91440" y="143894"/>
                </a:cubicBezTo>
                <a:lnTo>
                  <a:pt x="143691" y="130831"/>
                </a:lnTo>
                <a:cubicBezTo>
                  <a:pt x="134982" y="143894"/>
                  <a:pt x="133144" y="168073"/>
                  <a:pt x="117565" y="170020"/>
                </a:cubicBezTo>
                <a:cubicBezTo>
                  <a:pt x="90239" y="173436"/>
                  <a:pt x="39188" y="143894"/>
                  <a:pt x="39188" y="143894"/>
                </a:cubicBezTo>
                <a:cubicBezTo>
                  <a:pt x="34834" y="161311"/>
                  <a:pt x="13430" y="183450"/>
                  <a:pt x="26125" y="196145"/>
                </a:cubicBezTo>
                <a:cubicBezTo>
                  <a:pt x="37226" y="207246"/>
                  <a:pt x="45230" y="170999"/>
                  <a:pt x="52251" y="156957"/>
                </a:cubicBezTo>
                <a:cubicBezTo>
                  <a:pt x="58409" y="144641"/>
                  <a:pt x="60960" y="130831"/>
                  <a:pt x="65314" y="117768"/>
                </a:cubicBezTo>
                <a:cubicBezTo>
                  <a:pt x="60960" y="104705"/>
                  <a:pt x="59889" y="67123"/>
                  <a:pt x="52251" y="78580"/>
                </a:cubicBezTo>
                <a:cubicBezTo>
                  <a:pt x="43542" y="91643"/>
                  <a:pt x="26125" y="133467"/>
                  <a:pt x="26125" y="117768"/>
                </a:cubicBezTo>
                <a:cubicBezTo>
                  <a:pt x="26125" y="90229"/>
                  <a:pt x="64567" y="14759"/>
                  <a:pt x="52251" y="39391"/>
                </a:cubicBezTo>
                <a:cubicBezTo>
                  <a:pt x="43542" y="56808"/>
                  <a:pt x="45598" y="91643"/>
                  <a:pt x="26125" y="91643"/>
                </a:cubicBezTo>
                <a:cubicBezTo>
                  <a:pt x="8172" y="91643"/>
                  <a:pt x="29229" y="54329"/>
                  <a:pt x="39188" y="39391"/>
                </a:cubicBezTo>
                <a:cubicBezTo>
                  <a:pt x="47897" y="26328"/>
                  <a:pt x="65314" y="21974"/>
                  <a:pt x="78377" y="13265"/>
                </a:cubicBezTo>
                <a:cubicBezTo>
                  <a:pt x="78377" y="13265"/>
                  <a:pt x="97481" y="38412"/>
                  <a:pt x="104502" y="52454"/>
                </a:cubicBezTo>
                <a:cubicBezTo>
                  <a:pt x="110660" y="64770"/>
                  <a:pt x="113211" y="78580"/>
                  <a:pt x="117565" y="91643"/>
                </a:cubicBezTo>
                <a:cubicBezTo>
                  <a:pt x="126274" y="74226"/>
                  <a:pt x="136020" y="57290"/>
                  <a:pt x="143691" y="39391"/>
                </a:cubicBezTo>
                <a:cubicBezTo>
                  <a:pt x="149115" y="26735"/>
                  <a:pt x="142985" y="203"/>
                  <a:pt x="156754" y="203"/>
                </a:cubicBezTo>
                <a:cubicBezTo>
                  <a:pt x="170523" y="203"/>
                  <a:pt x="166477" y="26033"/>
                  <a:pt x="169817" y="39391"/>
                </a:cubicBezTo>
                <a:cubicBezTo>
                  <a:pt x="201349" y="165516"/>
                  <a:pt x="166080" y="54302"/>
                  <a:pt x="195942" y="143894"/>
                </a:cubicBezTo>
                <a:lnTo>
                  <a:pt x="156754" y="156957"/>
                </a:lnTo>
                <a:cubicBezTo>
                  <a:pt x="91888" y="59658"/>
                  <a:pt x="175256" y="156957"/>
                  <a:pt x="91440" y="156957"/>
                </a:cubicBezTo>
                <a:cubicBezTo>
                  <a:pt x="77670" y="156957"/>
                  <a:pt x="98344" y="130084"/>
                  <a:pt x="104502" y="117768"/>
                </a:cubicBezTo>
                <a:cubicBezTo>
                  <a:pt x="111523" y="103726"/>
                  <a:pt x="121919" y="91643"/>
                  <a:pt x="130628" y="78580"/>
                </a:cubicBezTo>
                <a:cubicBezTo>
                  <a:pt x="158646" y="-5472"/>
                  <a:pt x="152543" y="-33917"/>
                  <a:pt x="169817" y="52454"/>
                </a:cubicBezTo>
                <a:cubicBezTo>
                  <a:pt x="175011" y="78426"/>
                  <a:pt x="178526" y="104705"/>
                  <a:pt x="182880" y="130831"/>
                </a:cubicBezTo>
                <a:cubicBezTo>
                  <a:pt x="73822" y="167184"/>
                  <a:pt x="215920" y="134289"/>
                  <a:pt x="130628" y="91643"/>
                </a:cubicBezTo>
                <a:cubicBezTo>
                  <a:pt x="118312" y="85485"/>
                  <a:pt x="126167" y="120079"/>
                  <a:pt x="117565" y="130831"/>
                </a:cubicBezTo>
                <a:cubicBezTo>
                  <a:pt x="107758" y="143090"/>
                  <a:pt x="91440" y="148248"/>
                  <a:pt x="78377" y="156957"/>
                </a:cubicBezTo>
                <a:cubicBezTo>
                  <a:pt x="63367" y="201987"/>
                  <a:pt x="55577" y="205881"/>
                  <a:pt x="78377" y="1830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12474" y="2055222"/>
            <a:ext cx="0" cy="241445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291442" y="1952896"/>
            <a:ext cx="3463834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1219200" y="1990996"/>
            <a:ext cx="2793275" cy="4028804"/>
          </a:xfrm>
          <a:prstGeom prst="arc">
            <a:avLst>
              <a:gd name="adj1" fmla="val 16696688"/>
              <a:gd name="adj2" fmla="val 0"/>
            </a:avLst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flipH="1">
            <a:off x="4016829" y="2080462"/>
            <a:ext cx="1254034" cy="3077190"/>
          </a:xfrm>
          <a:prstGeom prst="arc">
            <a:avLst>
              <a:gd name="adj1" fmla="val 16439209"/>
              <a:gd name="adj2" fmla="val 0"/>
            </a:avLst>
          </a:prstGeom>
          <a:ln w="28575">
            <a:solidFill>
              <a:srgbClr val="29E71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flipH="1">
            <a:off x="4012474" y="1981200"/>
            <a:ext cx="2793275" cy="4028804"/>
          </a:xfrm>
          <a:prstGeom prst="arc">
            <a:avLst>
              <a:gd name="adj1" fmla="val 16800979"/>
              <a:gd name="adj2" fmla="val 0"/>
            </a:avLst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19600" y="2753380"/>
                <a:ext cx="492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753380"/>
                <a:ext cx="492121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4212772" y="2490652"/>
            <a:ext cx="365760" cy="457200"/>
          </a:xfrm>
          <a:prstGeom prst="line">
            <a:avLst/>
          </a:prstGeom>
          <a:ln w="28575">
            <a:solidFill>
              <a:srgbClr val="2BF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95800" y="2219980"/>
                <a:ext cx="7009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19980"/>
                <a:ext cx="70096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895600" y="2286000"/>
                <a:ext cx="7009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286000"/>
                <a:ext cx="70096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657600" y="2143780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143780"/>
                <a:ext cx="46519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3627120" y="2133600"/>
            <a:ext cx="182880" cy="182880"/>
            <a:chOff x="730468" y="3549868"/>
            <a:chExt cx="274320" cy="274320"/>
          </a:xfrm>
        </p:grpSpPr>
        <p:sp>
          <p:nvSpPr>
            <p:cNvPr id="39" name="Oval 38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627120" y="2819400"/>
            <a:ext cx="182880" cy="182880"/>
            <a:chOff x="730468" y="3549868"/>
            <a:chExt cx="274320" cy="274320"/>
          </a:xfrm>
        </p:grpSpPr>
        <p:sp>
          <p:nvSpPr>
            <p:cNvPr id="45" name="Oval 44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3627120" y="3429000"/>
            <a:ext cx="182880" cy="182880"/>
            <a:chOff x="730468" y="3549868"/>
            <a:chExt cx="274320" cy="274320"/>
          </a:xfrm>
        </p:grpSpPr>
        <p:sp>
          <p:nvSpPr>
            <p:cNvPr id="51" name="Oval 50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3017520" y="2133600"/>
            <a:ext cx="182880" cy="182880"/>
            <a:chOff x="730468" y="3549868"/>
            <a:chExt cx="274320" cy="274320"/>
          </a:xfrm>
        </p:grpSpPr>
        <p:sp>
          <p:nvSpPr>
            <p:cNvPr id="54" name="Oval 53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3017520" y="2819400"/>
            <a:ext cx="182880" cy="182880"/>
            <a:chOff x="730468" y="3549868"/>
            <a:chExt cx="274320" cy="274320"/>
          </a:xfrm>
        </p:grpSpPr>
        <p:sp>
          <p:nvSpPr>
            <p:cNvPr id="60" name="Oval 59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017520" y="3429000"/>
            <a:ext cx="182880" cy="182880"/>
            <a:chOff x="730468" y="3549868"/>
            <a:chExt cx="274320" cy="274320"/>
          </a:xfrm>
        </p:grpSpPr>
        <p:sp>
          <p:nvSpPr>
            <p:cNvPr id="66" name="Oval 65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2453640" y="2154636"/>
            <a:ext cx="182880" cy="182880"/>
            <a:chOff x="730468" y="3549868"/>
            <a:chExt cx="274320" cy="274320"/>
          </a:xfrm>
        </p:grpSpPr>
        <p:sp>
          <p:nvSpPr>
            <p:cNvPr id="69" name="Oval 68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2453640" y="2840436"/>
            <a:ext cx="182880" cy="182880"/>
            <a:chOff x="730468" y="3549868"/>
            <a:chExt cx="274320" cy="274320"/>
          </a:xfrm>
        </p:grpSpPr>
        <p:sp>
          <p:nvSpPr>
            <p:cNvPr id="75" name="Oval 74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2453640" y="3450036"/>
            <a:ext cx="182880" cy="182880"/>
            <a:chOff x="730468" y="3549868"/>
            <a:chExt cx="274320" cy="274320"/>
          </a:xfrm>
        </p:grpSpPr>
        <p:sp>
          <p:nvSpPr>
            <p:cNvPr id="81" name="Oval 80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5440680" y="2133600"/>
            <a:ext cx="182880" cy="182880"/>
            <a:chOff x="730468" y="3549868"/>
            <a:chExt cx="274320" cy="274320"/>
          </a:xfrm>
        </p:grpSpPr>
        <p:sp>
          <p:nvSpPr>
            <p:cNvPr id="84" name="Oval 83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5440680" y="2819400"/>
            <a:ext cx="182880" cy="182880"/>
            <a:chOff x="730468" y="3549868"/>
            <a:chExt cx="274320" cy="274320"/>
          </a:xfrm>
        </p:grpSpPr>
        <p:sp>
          <p:nvSpPr>
            <p:cNvPr id="90" name="Oval 89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5440680" y="3429000"/>
            <a:ext cx="182880" cy="182880"/>
            <a:chOff x="730468" y="3549868"/>
            <a:chExt cx="274320" cy="274320"/>
          </a:xfrm>
        </p:grpSpPr>
        <p:sp>
          <p:nvSpPr>
            <p:cNvPr id="96" name="Oval 95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4831080" y="2133600"/>
            <a:ext cx="182880" cy="182880"/>
            <a:chOff x="730468" y="3549868"/>
            <a:chExt cx="274320" cy="274320"/>
          </a:xfrm>
        </p:grpSpPr>
        <p:sp>
          <p:nvSpPr>
            <p:cNvPr id="99" name="Oval 98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4831080" y="2819400"/>
            <a:ext cx="182880" cy="182880"/>
            <a:chOff x="730468" y="3549868"/>
            <a:chExt cx="274320" cy="274320"/>
          </a:xfrm>
        </p:grpSpPr>
        <p:sp>
          <p:nvSpPr>
            <p:cNvPr id="105" name="Oval 104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4831080" y="3429000"/>
            <a:ext cx="182880" cy="182880"/>
            <a:chOff x="730468" y="3549868"/>
            <a:chExt cx="274320" cy="274320"/>
          </a:xfrm>
        </p:grpSpPr>
        <p:sp>
          <p:nvSpPr>
            <p:cNvPr id="111" name="Oval 110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4267200" y="2154636"/>
            <a:ext cx="182880" cy="182880"/>
            <a:chOff x="730468" y="3549868"/>
            <a:chExt cx="274320" cy="274320"/>
          </a:xfrm>
        </p:grpSpPr>
        <p:sp>
          <p:nvSpPr>
            <p:cNvPr id="114" name="Oval 113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>
            <a:off x="4267200" y="2840436"/>
            <a:ext cx="182880" cy="182880"/>
            <a:chOff x="730468" y="3549868"/>
            <a:chExt cx="274320" cy="274320"/>
          </a:xfrm>
        </p:grpSpPr>
        <p:sp>
          <p:nvSpPr>
            <p:cNvPr id="120" name="Oval 119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4267200" y="3450036"/>
            <a:ext cx="182880" cy="182880"/>
            <a:chOff x="730468" y="3549868"/>
            <a:chExt cx="274320" cy="274320"/>
          </a:xfrm>
        </p:grpSpPr>
        <p:sp>
          <p:nvSpPr>
            <p:cNvPr id="126" name="Oval 125"/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2133600" y="28772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72000" y="5117068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 block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438740" y="3951361"/>
            <a:ext cx="158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Radioactive material</a:t>
            </a:r>
          </a:p>
        </p:txBody>
      </p:sp>
      <p:cxnSp>
        <p:nvCxnSpPr>
          <p:cNvPr id="134" name="Straight Connector 133"/>
          <p:cNvCxnSpPr>
            <a:stCxn id="25" idx="32"/>
          </p:cNvCxnSpPr>
          <p:nvPr/>
        </p:nvCxnSpPr>
        <p:spPr>
          <a:xfrm flipV="1">
            <a:off x="4088675" y="4191000"/>
            <a:ext cx="407125" cy="35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200400" y="1600200"/>
            <a:ext cx="19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Photographic plate</a:t>
            </a:r>
          </a:p>
        </p:txBody>
      </p:sp>
    </p:spTree>
    <p:extLst>
      <p:ext uri="{BB962C8B-B14F-4D97-AF65-F5344CB8AC3E}">
        <p14:creationId xmlns:p14="http://schemas.microsoft.com/office/powerpoint/2010/main" val="3068175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69" y="1633287"/>
            <a:ext cx="6354062" cy="3591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381066" y="3002511"/>
            <a:ext cx="3196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Relative number of electrons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39000" y="4114800"/>
            <a:ext cx="0" cy="609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86600" y="3657600"/>
            <a:ext cx="773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baseline="-25000" dirty="0"/>
              <a:t>max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5181600"/>
            <a:ext cx="28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Kinetic energy (MeV)</a:t>
            </a:r>
          </a:p>
        </p:txBody>
      </p:sp>
    </p:spTree>
    <p:extLst>
      <p:ext uri="{BB962C8B-B14F-4D97-AF65-F5344CB8AC3E}">
        <p14:creationId xmlns:p14="http://schemas.microsoft.com/office/powerpoint/2010/main" val="1498959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95400" y="18288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343400" y="32766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odium Iodide - NaI(Tl) spectrum of Mo-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1634"/>
            <a:ext cx="6371453" cy="545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02422" y="2768025"/>
            <a:ext cx="109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>
                <a:latin typeface="Book Antiqua" panose="02040602050305030304" pitchFamily="18" charset="0"/>
              </a:rPr>
              <a:t>40</a:t>
            </a:r>
            <a:r>
              <a:rPr lang="en-US" sz="3200" dirty="0">
                <a:latin typeface="Book Antiqua" panose="02040602050305030304" pitchFamily="18" charset="0"/>
              </a:rPr>
              <a:t>Ar*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9265" y="1320225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>
                <a:latin typeface="Book Antiqua" panose="02040602050305030304" pitchFamily="18" charset="0"/>
              </a:rPr>
              <a:t>40</a:t>
            </a:r>
            <a:r>
              <a:rPr lang="en-US" sz="3200" dirty="0">
                <a:latin typeface="Book Antiqua" panose="02040602050305030304" pitchFamily="18" charset="0"/>
              </a:rPr>
              <a:t>K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67000" y="1828800"/>
            <a:ext cx="1828800" cy="1447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0053" y="2020669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Electron Capture; </a:t>
            </a:r>
          </a:p>
          <a:p>
            <a:r>
              <a:rPr lang="en-US" dirty="0">
                <a:latin typeface="Book Antiqua" panose="02040602050305030304" pitchFamily="18" charset="0"/>
              </a:rPr>
              <a:t>Q = 1.502 MeV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435389" y="48006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24400" y="3276600"/>
            <a:ext cx="0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4739640" y="4135286"/>
            <a:ext cx="1280160" cy="360514"/>
          </a:xfrm>
          <a:custGeom>
            <a:avLst/>
            <a:gdLst>
              <a:gd name="connsiteX0" fmla="*/ 0 w 1280160"/>
              <a:gd name="connsiteY0" fmla="*/ 151409 h 360514"/>
              <a:gd name="connsiteX1" fmla="*/ 130629 w 1280160"/>
              <a:gd name="connsiteY1" fmla="*/ 7718 h 360514"/>
              <a:gd name="connsiteX2" fmla="*/ 365760 w 1280160"/>
              <a:gd name="connsiteY2" fmla="*/ 360415 h 360514"/>
              <a:gd name="connsiteX3" fmla="*/ 627017 w 1280160"/>
              <a:gd name="connsiteY3" fmla="*/ 46907 h 360514"/>
              <a:gd name="connsiteX4" fmla="*/ 875212 w 1280160"/>
              <a:gd name="connsiteY4" fmla="*/ 347352 h 360514"/>
              <a:gd name="connsiteX5" fmla="*/ 1110343 w 1280160"/>
              <a:gd name="connsiteY5" fmla="*/ 59969 h 360514"/>
              <a:gd name="connsiteX6" fmla="*/ 1280160 w 1280160"/>
              <a:gd name="connsiteY6" fmla="*/ 216724 h 36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360514">
                <a:moveTo>
                  <a:pt x="0" y="151409"/>
                </a:moveTo>
                <a:cubicBezTo>
                  <a:pt x="34834" y="62146"/>
                  <a:pt x="69669" y="-27116"/>
                  <a:pt x="130629" y="7718"/>
                </a:cubicBezTo>
                <a:cubicBezTo>
                  <a:pt x="191589" y="42552"/>
                  <a:pt x="283029" y="353884"/>
                  <a:pt x="365760" y="360415"/>
                </a:cubicBezTo>
                <a:cubicBezTo>
                  <a:pt x="448491" y="366946"/>
                  <a:pt x="542108" y="49084"/>
                  <a:pt x="627017" y="46907"/>
                </a:cubicBezTo>
                <a:cubicBezTo>
                  <a:pt x="711926" y="44730"/>
                  <a:pt x="794658" y="345175"/>
                  <a:pt x="875212" y="347352"/>
                </a:cubicBezTo>
                <a:cubicBezTo>
                  <a:pt x="955766" y="349529"/>
                  <a:pt x="1042852" y="81740"/>
                  <a:pt x="1110343" y="59969"/>
                </a:cubicBezTo>
                <a:cubicBezTo>
                  <a:pt x="1177834" y="38198"/>
                  <a:pt x="1280160" y="216724"/>
                  <a:pt x="1280160" y="21672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19800" y="3972580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972580"/>
                <a:ext cx="46519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746295" y="3544669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Gamma Decay; </a:t>
            </a:r>
          </a:p>
          <a:p>
            <a:r>
              <a:rPr lang="en-US" dirty="0">
                <a:latin typeface="Book Antiqua" panose="02040602050305030304" pitchFamily="18" charset="0"/>
              </a:rPr>
              <a:t>ΔE = 1.46 MeV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4932" y="4800600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>
                <a:latin typeface="Book Antiqua" panose="02040602050305030304" pitchFamily="18" charset="0"/>
              </a:rPr>
              <a:t>40</a:t>
            </a:r>
            <a:r>
              <a:rPr lang="en-US" sz="3200" dirty="0">
                <a:latin typeface="Book Antiqua" panose="02040602050305030304" pitchFamily="18" charset="0"/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2806886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2/25/Decay_Chain_Thorium.svg/2000px-Decay_Chain_Thoriu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161924"/>
            <a:ext cx="4086225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286000" y="2286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V="1">
            <a:off x="5219700" y="31623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743200" y="2286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00400" y="228599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57600" y="2286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114800" y="2286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72000" y="228602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029200" y="2286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86400" y="2286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43600" y="2286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400800" y="228602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58000" y="2286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315200" y="2286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772400" y="228602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5219700" y="2705099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V="1">
            <a:off x="5219700" y="22479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V="1">
            <a:off x="5219700" y="17907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V="1">
            <a:off x="5219700" y="13335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V="1">
            <a:off x="5219700" y="876299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V="1">
            <a:off x="5219700" y="4191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V="1">
            <a:off x="5219700" y="-381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 flipV="1">
            <a:off x="5219700" y="-4953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 flipV="1">
            <a:off x="5219700" y="-952501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V="1">
            <a:off x="5219700" y="-1409699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 flipV="1">
            <a:off x="5219700" y="-18669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 flipV="1">
            <a:off x="5219700" y="-23241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28800" y="-22860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29600" y="583438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73454" y="60960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80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37427" y="608538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59454" y="607689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85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752600" y="5867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120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752600" y="152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145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52600" y="4724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125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16613" y="1295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140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5400000" flipV="1">
            <a:off x="5219700" y="2933699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 flipV="1">
            <a:off x="5219700" y="24765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V="1">
            <a:off x="5219700" y="20193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 flipV="1">
            <a:off x="5219700" y="15621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 flipV="1">
            <a:off x="5219700" y="11049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V="1">
            <a:off x="5219700" y="6477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 flipV="1">
            <a:off x="5219700" y="1905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V="1">
            <a:off x="5219700" y="-2667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V="1">
            <a:off x="5219700" y="-7239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 flipV="1">
            <a:off x="5219700" y="-11811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5400000" flipV="1">
            <a:off x="5219700" y="-16383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V="1">
            <a:off x="5219700" y="-20955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752600" y="3581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130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52600" y="24384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135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rot="5400000" flipV="1">
            <a:off x="5219700" y="-2552700"/>
            <a:ext cx="0" cy="586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23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ThermalFissionYiel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143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447800" y="6324600"/>
            <a:ext cx="6705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47800" y="609600"/>
            <a:ext cx="0" cy="5715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53400" y="59436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2329" y="76200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Yield</a:t>
            </a:r>
          </a:p>
        </p:txBody>
      </p:sp>
      <p:sp>
        <p:nvSpPr>
          <p:cNvPr id="10" name="Freeform 9"/>
          <p:cNvSpPr/>
          <p:nvPr/>
        </p:nvSpPr>
        <p:spPr>
          <a:xfrm>
            <a:off x="941294" y="1579700"/>
            <a:ext cx="6629400" cy="4751556"/>
          </a:xfrm>
          <a:custGeom>
            <a:avLst/>
            <a:gdLst>
              <a:gd name="connsiteX0" fmla="*/ 0 w 6629400"/>
              <a:gd name="connsiteY0" fmla="*/ 4726971 h 4751556"/>
              <a:gd name="connsiteX1" fmla="*/ 416859 w 6629400"/>
              <a:gd name="connsiteY1" fmla="*/ 4726971 h 4751556"/>
              <a:gd name="connsiteX2" fmla="*/ 712694 w 6629400"/>
              <a:gd name="connsiteY2" fmla="*/ 4471476 h 4751556"/>
              <a:gd name="connsiteX3" fmla="*/ 833718 w 6629400"/>
              <a:gd name="connsiteY3" fmla="*/ 4068065 h 4751556"/>
              <a:gd name="connsiteX4" fmla="*/ 968188 w 6629400"/>
              <a:gd name="connsiteY4" fmla="*/ 3341924 h 4751556"/>
              <a:gd name="connsiteX5" fmla="*/ 1116106 w 6629400"/>
              <a:gd name="connsiteY5" fmla="*/ 2225818 h 4751556"/>
              <a:gd name="connsiteX6" fmla="*/ 1196788 w 6629400"/>
              <a:gd name="connsiteY6" fmla="*/ 1257629 h 4751556"/>
              <a:gd name="connsiteX7" fmla="*/ 1317812 w 6629400"/>
              <a:gd name="connsiteY7" fmla="*/ 450806 h 4751556"/>
              <a:gd name="connsiteX8" fmla="*/ 1506071 w 6629400"/>
              <a:gd name="connsiteY8" fmla="*/ 101182 h 4751556"/>
              <a:gd name="connsiteX9" fmla="*/ 1801906 w 6629400"/>
              <a:gd name="connsiteY9" fmla="*/ 74288 h 4751556"/>
              <a:gd name="connsiteX10" fmla="*/ 1963271 w 6629400"/>
              <a:gd name="connsiteY10" fmla="*/ 181865 h 4751556"/>
              <a:gd name="connsiteX11" fmla="*/ 2111188 w 6629400"/>
              <a:gd name="connsiteY11" fmla="*/ 1136606 h 4751556"/>
              <a:gd name="connsiteX12" fmla="*/ 2245659 w 6629400"/>
              <a:gd name="connsiteY12" fmla="*/ 2091347 h 4751556"/>
              <a:gd name="connsiteX13" fmla="*/ 2339788 w 6629400"/>
              <a:gd name="connsiteY13" fmla="*/ 2857829 h 4751556"/>
              <a:gd name="connsiteX14" fmla="*/ 2460812 w 6629400"/>
              <a:gd name="connsiteY14" fmla="*/ 3839465 h 4751556"/>
              <a:gd name="connsiteX15" fmla="*/ 2662518 w 6629400"/>
              <a:gd name="connsiteY15" fmla="*/ 4498371 h 4751556"/>
              <a:gd name="connsiteX16" fmla="*/ 2850777 w 6629400"/>
              <a:gd name="connsiteY16" fmla="*/ 4686629 h 4751556"/>
              <a:gd name="connsiteX17" fmla="*/ 3334871 w 6629400"/>
              <a:gd name="connsiteY17" fmla="*/ 4713524 h 4751556"/>
              <a:gd name="connsiteX18" fmla="*/ 3805518 w 6629400"/>
              <a:gd name="connsiteY18" fmla="*/ 4673182 h 4751556"/>
              <a:gd name="connsiteX19" fmla="*/ 4047565 w 6629400"/>
              <a:gd name="connsiteY19" fmla="*/ 4108406 h 4751556"/>
              <a:gd name="connsiteX20" fmla="*/ 4155141 w 6629400"/>
              <a:gd name="connsiteY20" fmla="*/ 2871276 h 4751556"/>
              <a:gd name="connsiteX21" fmla="*/ 4249271 w 6629400"/>
              <a:gd name="connsiteY21" fmla="*/ 1351759 h 4751556"/>
              <a:gd name="connsiteX22" fmla="*/ 4316506 w 6629400"/>
              <a:gd name="connsiteY22" fmla="*/ 249100 h 4751556"/>
              <a:gd name="connsiteX23" fmla="*/ 4491318 w 6629400"/>
              <a:gd name="connsiteY23" fmla="*/ 33947 h 4751556"/>
              <a:gd name="connsiteX24" fmla="*/ 4733365 w 6629400"/>
              <a:gd name="connsiteY24" fmla="*/ 7053 h 4751556"/>
              <a:gd name="connsiteX25" fmla="*/ 4921624 w 6629400"/>
              <a:gd name="connsiteY25" fmla="*/ 101182 h 4751556"/>
              <a:gd name="connsiteX26" fmla="*/ 5056094 w 6629400"/>
              <a:gd name="connsiteY26" fmla="*/ 491147 h 4751556"/>
              <a:gd name="connsiteX27" fmla="*/ 5230906 w 6629400"/>
              <a:gd name="connsiteY27" fmla="*/ 2467865 h 4751556"/>
              <a:gd name="connsiteX28" fmla="*/ 5446059 w 6629400"/>
              <a:gd name="connsiteY28" fmla="*/ 3664653 h 4751556"/>
              <a:gd name="connsiteX29" fmla="*/ 5620871 w 6629400"/>
              <a:gd name="connsiteY29" fmla="*/ 4377347 h 4751556"/>
              <a:gd name="connsiteX30" fmla="*/ 5889812 w 6629400"/>
              <a:gd name="connsiteY30" fmla="*/ 4659735 h 4751556"/>
              <a:gd name="connsiteX31" fmla="*/ 6131859 w 6629400"/>
              <a:gd name="connsiteY31" fmla="*/ 4740418 h 4751556"/>
              <a:gd name="connsiteX32" fmla="*/ 6468035 w 6629400"/>
              <a:gd name="connsiteY32" fmla="*/ 4740418 h 4751556"/>
              <a:gd name="connsiteX33" fmla="*/ 6629400 w 6629400"/>
              <a:gd name="connsiteY33" fmla="*/ 4740418 h 4751556"/>
              <a:gd name="connsiteX34" fmla="*/ 6629400 w 6629400"/>
              <a:gd name="connsiteY34" fmla="*/ 4740418 h 47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29400" h="4751556">
                <a:moveTo>
                  <a:pt x="0" y="4726971"/>
                </a:moveTo>
                <a:cubicBezTo>
                  <a:pt x="149038" y="4748262"/>
                  <a:pt x="298077" y="4769554"/>
                  <a:pt x="416859" y="4726971"/>
                </a:cubicBezTo>
                <a:cubicBezTo>
                  <a:pt x="535641" y="4684388"/>
                  <a:pt x="643218" y="4581294"/>
                  <a:pt x="712694" y="4471476"/>
                </a:cubicBezTo>
                <a:cubicBezTo>
                  <a:pt x="782171" y="4361658"/>
                  <a:pt x="791136" y="4256324"/>
                  <a:pt x="833718" y="4068065"/>
                </a:cubicBezTo>
                <a:cubicBezTo>
                  <a:pt x="876300" y="3879806"/>
                  <a:pt x="921123" y="3648965"/>
                  <a:pt x="968188" y="3341924"/>
                </a:cubicBezTo>
                <a:cubicBezTo>
                  <a:pt x="1015253" y="3034883"/>
                  <a:pt x="1078006" y="2573200"/>
                  <a:pt x="1116106" y="2225818"/>
                </a:cubicBezTo>
                <a:cubicBezTo>
                  <a:pt x="1154206" y="1878436"/>
                  <a:pt x="1163170" y="1553464"/>
                  <a:pt x="1196788" y="1257629"/>
                </a:cubicBezTo>
                <a:cubicBezTo>
                  <a:pt x="1230406" y="961794"/>
                  <a:pt x="1266265" y="643547"/>
                  <a:pt x="1317812" y="450806"/>
                </a:cubicBezTo>
                <a:cubicBezTo>
                  <a:pt x="1369359" y="258065"/>
                  <a:pt x="1425389" y="163935"/>
                  <a:pt x="1506071" y="101182"/>
                </a:cubicBezTo>
                <a:cubicBezTo>
                  <a:pt x="1586753" y="38429"/>
                  <a:pt x="1725706" y="60841"/>
                  <a:pt x="1801906" y="74288"/>
                </a:cubicBezTo>
                <a:cubicBezTo>
                  <a:pt x="1878106" y="87735"/>
                  <a:pt x="1911724" y="4812"/>
                  <a:pt x="1963271" y="181865"/>
                </a:cubicBezTo>
                <a:cubicBezTo>
                  <a:pt x="2014818" y="358918"/>
                  <a:pt x="2064123" y="818359"/>
                  <a:pt x="2111188" y="1136606"/>
                </a:cubicBezTo>
                <a:cubicBezTo>
                  <a:pt x="2158253" y="1454853"/>
                  <a:pt x="2207559" y="1804476"/>
                  <a:pt x="2245659" y="2091347"/>
                </a:cubicBezTo>
                <a:cubicBezTo>
                  <a:pt x="2283759" y="2378218"/>
                  <a:pt x="2303929" y="2566476"/>
                  <a:pt x="2339788" y="2857829"/>
                </a:cubicBezTo>
                <a:cubicBezTo>
                  <a:pt x="2375647" y="3149182"/>
                  <a:pt x="2407024" y="3566041"/>
                  <a:pt x="2460812" y="3839465"/>
                </a:cubicBezTo>
                <a:cubicBezTo>
                  <a:pt x="2514600" y="4112889"/>
                  <a:pt x="2597524" y="4357177"/>
                  <a:pt x="2662518" y="4498371"/>
                </a:cubicBezTo>
                <a:cubicBezTo>
                  <a:pt x="2727512" y="4639565"/>
                  <a:pt x="2738718" y="4650770"/>
                  <a:pt x="2850777" y="4686629"/>
                </a:cubicBezTo>
                <a:cubicBezTo>
                  <a:pt x="2962836" y="4722488"/>
                  <a:pt x="3175748" y="4715765"/>
                  <a:pt x="3334871" y="4713524"/>
                </a:cubicBezTo>
                <a:cubicBezTo>
                  <a:pt x="3493994" y="4711283"/>
                  <a:pt x="3686736" y="4774035"/>
                  <a:pt x="3805518" y="4673182"/>
                </a:cubicBezTo>
                <a:cubicBezTo>
                  <a:pt x="3924300" y="4572329"/>
                  <a:pt x="3989295" y="4408724"/>
                  <a:pt x="4047565" y="4108406"/>
                </a:cubicBezTo>
                <a:cubicBezTo>
                  <a:pt x="4105836" y="3808088"/>
                  <a:pt x="4121523" y="3330717"/>
                  <a:pt x="4155141" y="2871276"/>
                </a:cubicBezTo>
                <a:cubicBezTo>
                  <a:pt x="4188759" y="2411835"/>
                  <a:pt x="4222377" y="1788788"/>
                  <a:pt x="4249271" y="1351759"/>
                </a:cubicBezTo>
                <a:cubicBezTo>
                  <a:pt x="4276165" y="914730"/>
                  <a:pt x="4276165" y="468735"/>
                  <a:pt x="4316506" y="249100"/>
                </a:cubicBezTo>
                <a:cubicBezTo>
                  <a:pt x="4356847" y="29465"/>
                  <a:pt x="4421842" y="74288"/>
                  <a:pt x="4491318" y="33947"/>
                </a:cubicBezTo>
                <a:cubicBezTo>
                  <a:pt x="4560794" y="-6394"/>
                  <a:pt x="4661647" y="-4153"/>
                  <a:pt x="4733365" y="7053"/>
                </a:cubicBezTo>
                <a:cubicBezTo>
                  <a:pt x="4805083" y="18259"/>
                  <a:pt x="4867836" y="20500"/>
                  <a:pt x="4921624" y="101182"/>
                </a:cubicBezTo>
                <a:cubicBezTo>
                  <a:pt x="4975412" y="181864"/>
                  <a:pt x="5004547" y="96700"/>
                  <a:pt x="5056094" y="491147"/>
                </a:cubicBezTo>
                <a:cubicBezTo>
                  <a:pt x="5107641" y="885594"/>
                  <a:pt x="5165912" y="1938947"/>
                  <a:pt x="5230906" y="2467865"/>
                </a:cubicBezTo>
                <a:cubicBezTo>
                  <a:pt x="5295900" y="2996783"/>
                  <a:pt x="5381065" y="3346406"/>
                  <a:pt x="5446059" y="3664653"/>
                </a:cubicBezTo>
                <a:cubicBezTo>
                  <a:pt x="5511053" y="3982900"/>
                  <a:pt x="5546912" y="4211500"/>
                  <a:pt x="5620871" y="4377347"/>
                </a:cubicBezTo>
                <a:cubicBezTo>
                  <a:pt x="5694830" y="4543194"/>
                  <a:pt x="5804647" y="4599223"/>
                  <a:pt x="5889812" y="4659735"/>
                </a:cubicBezTo>
                <a:cubicBezTo>
                  <a:pt x="5974977" y="4720247"/>
                  <a:pt x="6035489" y="4726971"/>
                  <a:pt x="6131859" y="4740418"/>
                </a:cubicBezTo>
                <a:cubicBezTo>
                  <a:pt x="6228229" y="4753865"/>
                  <a:pt x="6468035" y="4740418"/>
                  <a:pt x="6468035" y="4740418"/>
                </a:cubicBezTo>
                <a:lnTo>
                  <a:pt x="6629400" y="4740418"/>
                </a:lnTo>
                <a:lnTo>
                  <a:pt x="6629400" y="4740418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62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1447800" y="609600"/>
            <a:ext cx="0" cy="5715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447800" y="6324600"/>
            <a:ext cx="6705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2245659" y="1037102"/>
            <a:ext cx="1371600" cy="5296463"/>
          </a:xfrm>
          <a:custGeom>
            <a:avLst/>
            <a:gdLst>
              <a:gd name="connsiteX0" fmla="*/ 0 w 1371600"/>
              <a:gd name="connsiteY0" fmla="*/ 5296463 h 5296463"/>
              <a:gd name="connsiteX1" fmla="*/ 134470 w 1371600"/>
              <a:gd name="connsiteY1" fmla="*/ 2943227 h 5296463"/>
              <a:gd name="connsiteX2" fmla="*/ 416859 w 1371600"/>
              <a:gd name="connsiteY2" fmla="*/ 576545 h 5296463"/>
              <a:gd name="connsiteX3" fmla="*/ 685800 w 1371600"/>
              <a:gd name="connsiteY3" fmla="*/ 52110 h 5296463"/>
              <a:gd name="connsiteX4" fmla="*/ 1250576 w 1371600"/>
              <a:gd name="connsiteY4" fmla="*/ 38663 h 5296463"/>
              <a:gd name="connsiteX5" fmla="*/ 1371600 w 1371600"/>
              <a:gd name="connsiteY5" fmla="*/ 226922 h 529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600" h="5296463">
                <a:moveTo>
                  <a:pt x="0" y="5296463"/>
                </a:moveTo>
                <a:cubicBezTo>
                  <a:pt x="32496" y="4513171"/>
                  <a:pt x="64993" y="3729880"/>
                  <a:pt x="134470" y="2943227"/>
                </a:cubicBezTo>
                <a:cubicBezTo>
                  <a:pt x="203947" y="2156574"/>
                  <a:pt x="324971" y="1058398"/>
                  <a:pt x="416859" y="576545"/>
                </a:cubicBezTo>
                <a:cubicBezTo>
                  <a:pt x="508747" y="94692"/>
                  <a:pt x="546847" y="141757"/>
                  <a:pt x="685800" y="52110"/>
                </a:cubicBezTo>
                <a:cubicBezTo>
                  <a:pt x="824753" y="-37537"/>
                  <a:pt x="1136276" y="9528"/>
                  <a:pt x="1250576" y="38663"/>
                </a:cubicBezTo>
                <a:cubicBezTo>
                  <a:pt x="1364876" y="67798"/>
                  <a:pt x="1368238" y="147360"/>
                  <a:pt x="1371600" y="2269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03812" y="893402"/>
            <a:ext cx="3684494" cy="5440163"/>
          </a:xfrm>
          <a:custGeom>
            <a:avLst/>
            <a:gdLst>
              <a:gd name="connsiteX0" fmla="*/ 0 w 3684494"/>
              <a:gd name="connsiteY0" fmla="*/ 209257 h 5440163"/>
              <a:gd name="connsiteX1" fmla="*/ 389964 w 3684494"/>
              <a:gd name="connsiteY1" fmla="*/ 1782563 h 5440163"/>
              <a:gd name="connsiteX2" fmla="*/ 497541 w 3684494"/>
              <a:gd name="connsiteY2" fmla="*/ 2522151 h 5440163"/>
              <a:gd name="connsiteX3" fmla="*/ 753035 w 3684494"/>
              <a:gd name="connsiteY3" fmla="*/ 3544127 h 5440163"/>
              <a:gd name="connsiteX4" fmla="*/ 1506070 w 3684494"/>
              <a:gd name="connsiteY4" fmla="*/ 3597916 h 5440163"/>
              <a:gd name="connsiteX5" fmla="*/ 1896035 w 3684494"/>
              <a:gd name="connsiteY5" fmla="*/ 2199422 h 5440163"/>
              <a:gd name="connsiteX6" fmla="*/ 2205317 w 3684494"/>
              <a:gd name="connsiteY6" fmla="*/ 276492 h 5440163"/>
              <a:gd name="connsiteX7" fmla="*/ 2985247 w 3684494"/>
              <a:gd name="connsiteY7" fmla="*/ 128574 h 5440163"/>
              <a:gd name="connsiteX8" fmla="*/ 3294529 w 3684494"/>
              <a:gd name="connsiteY8" fmla="*/ 1392598 h 5440163"/>
              <a:gd name="connsiteX9" fmla="*/ 3684494 w 3684494"/>
              <a:gd name="connsiteY9" fmla="*/ 5440163 h 54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4494" h="5440163">
                <a:moveTo>
                  <a:pt x="0" y="209257"/>
                </a:moveTo>
                <a:cubicBezTo>
                  <a:pt x="153520" y="803169"/>
                  <a:pt x="307041" y="1397081"/>
                  <a:pt x="389964" y="1782563"/>
                </a:cubicBezTo>
                <a:cubicBezTo>
                  <a:pt x="472888" y="2168045"/>
                  <a:pt x="437029" y="2228557"/>
                  <a:pt x="497541" y="2522151"/>
                </a:cubicBezTo>
                <a:cubicBezTo>
                  <a:pt x="558053" y="2815745"/>
                  <a:pt x="584947" y="3364833"/>
                  <a:pt x="753035" y="3544127"/>
                </a:cubicBezTo>
                <a:cubicBezTo>
                  <a:pt x="921123" y="3723421"/>
                  <a:pt x="1315570" y="3822034"/>
                  <a:pt x="1506070" y="3597916"/>
                </a:cubicBezTo>
                <a:cubicBezTo>
                  <a:pt x="1696570" y="3373799"/>
                  <a:pt x="1779494" y="2752993"/>
                  <a:pt x="1896035" y="2199422"/>
                </a:cubicBezTo>
                <a:cubicBezTo>
                  <a:pt x="2012576" y="1645851"/>
                  <a:pt x="2023782" y="621633"/>
                  <a:pt x="2205317" y="276492"/>
                </a:cubicBezTo>
                <a:cubicBezTo>
                  <a:pt x="2386852" y="-68649"/>
                  <a:pt x="2803712" y="-57444"/>
                  <a:pt x="2985247" y="128574"/>
                </a:cubicBezTo>
                <a:cubicBezTo>
                  <a:pt x="3166782" y="314592"/>
                  <a:pt x="3177988" y="507333"/>
                  <a:pt x="3294529" y="1392598"/>
                </a:cubicBezTo>
                <a:cubicBezTo>
                  <a:pt x="3411070" y="2277863"/>
                  <a:pt x="3547782" y="3859013"/>
                  <a:pt x="3684494" y="54401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59436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2329" y="76200"/>
            <a:ext cx="1763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Yield(%)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95400" y="1037102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7514" y="8337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7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95400" y="16764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5400" y="30480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295400" y="4428565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400" y="57150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0600" y="14433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" y="28149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0.1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418653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0.01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2125" y="54057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0.001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438400" y="6235987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74557" y="63963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80</a:t>
            </a:r>
          </a:p>
        </p:txBody>
      </p:sp>
      <p:cxnSp>
        <p:nvCxnSpPr>
          <p:cNvPr id="35" name="Straight Connector 34"/>
          <p:cNvCxnSpPr>
            <a:stCxn id="6" idx="4"/>
          </p:cNvCxnSpPr>
          <p:nvPr/>
        </p:nvCxnSpPr>
        <p:spPr>
          <a:xfrm>
            <a:off x="3496235" y="1075765"/>
            <a:ext cx="0" cy="534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63669" y="639633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67200" y="4567535"/>
                <a:ext cx="1151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~ 1</m:t>
                    </m:r>
                  </m:oMath>
                </a14:m>
                <a:r>
                  <a:rPr lang="en-US" sz="2400" dirty="0"/>
                  <a:t>18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567535"/>
                <a:ext cx="115108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058" t="-10526" r="-634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5867400" y="990463"/>
            <a:ext cx="0" cy="534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29400" y="981498"/>
            <a:ext cx="0" cy="534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24600" y="6235987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78587" y="63335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140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800600" y="6235987"/>
            <a:ext cx="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95800" y="64008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120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931459" y="1053371"/>
            <a:ext cx="0" cy="534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7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62000" y="300500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0435" y="3120230"/>
            <a:ext cx="868164" cy="692498"/>
            <a:chOff x="3308911" y="3529566"/>
            <a:chExt cx="868164" cy="692498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3575733"/>
              <a:ext cx="519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7496" y="37939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08911" y="352956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235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855" y="3399553"/>
            <a:ext cx="464890" cy="461665"/>
            <a:chOff x="13855" y="4539825"/>
            <a:chExt cx="464890" cy="461665"/>
          </a:xfrm>
        </p:grpSpPr>
        <p:grpSp>
          <p:nvGrpSpPr>
            <p:cNvPr id="5" name="Group 4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Arrow Connector 3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sp>
        <p:nvSpPr>
          <p:cNvPr id="21" name="Oval 20"/>
          <p:cNvSpPr/>
          <p:nvPr/>
        </p:nvSpPr>
        <p:spPr>
          <a:xfrm>
            <a:off x="1402080" y="2454077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62000" y="2224195"/>
            <a:ext cx="979072" cy="674133"/>
            <a:chOff x="3178037" y="3414345"/>
            <a:chExt cx="1631790" cy="1123554"/>
          </a:xfrm>
        </p:grpSpPr>
        <p:sp>
          <p:nvSpPr>
            <p:cNvPr id="23" name="TextBox 22"/>
            <p:cNvSpPr txBox="1"/>
            <p:nvPr/>
          </p:nvSpPr>
          <p:spPr>
            <a:xfrm>
              <a:off x="3539821" y="3564433"/>
              <a:ext cx="1270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Kr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81915" y="3922346"/>
              <a:ext cx="6978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78037" y="3414345"/>
              <a:ext cx="69784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94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 rot="-1800000">
            <a:off x="2270235" y="2656166"/>
            <a:ext cx="464890" cy="461665"/>
            <a:chOff x="13855" y="4539825"/>
            <a:chExt cx="464890" cy="461665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sp>
        <p:nvSpPr>
          <p:cNvPr id="33" name="Oval 32"/>
          <p:cNvSpPr/>
          <p:nvPr/>
        </p:nvSpPr>
        <p:spPr>
          <a:xfrm>
            <a:off x="1360330" y="3998005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506910" y="3351063"/>
            <a:ext cx="464890" cy="461665"/>
            <a:chOff x="13855" y="4539825"/>
            <a:chExt cx="464890" cy="461665"/>
          </a:xfrm>
        </p:grpSpPr>
        <p:grpSp>
          <p:nvGrpSpPr>
            <p:cNvPr id="35" name="Group 34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5180" y="4433995"/>
            <a:ext cx="1122220" cy="674133"/>
            <a:chOff x="2939455" y="3414345"/>
            <a:chExt cx="1870372" cy="1123554"/>
          </a:xfrm>
        </p:grpSpPr>
        <p:sp>
          <p:nvSpPr>
            <p:cNvPr id="40" name="TextBox 39"/>
            <p:cNvSpPr txBox="1"/>
            <p:nvPr/>
          </p:nvSpPr>
          <p:spPr>
            <a:xfrm>
              <a:off x="3539820" y="3564433"/>
              <a:ext cx="12700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Ba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5732" y="3922346"/>
              <a:ext cx="6978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39455" y="3414345"/>
              <a:ext cx="89287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139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 rot="1800000">
            <a:off x="2446475" y="4408766"/>
            <a:ext cx="464890" cy="461665"/>
            <a:chOff x="13855" y="4539825"/>
            <a:chExt cx="464890" cy="461665"/>
          </a:xfrm>
        </p:grpSpPr>
        <p:grpSp>
          <p:nvGrpSpPr>
            <p:cNvPr id="44" name="Group 43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grpSp>
        <p:nvGrpSpPr>
          <p:cNvPr id="2048" name="Group 2047"/>
          <p:cNvGrpSpPr/>
          <p:nvPr/>
        </p:nvGrpSpPr>
        <p:grpSpPr>
          <a:xfrm>
            <a:off x="3048000" y="2209800"/>
            <a:ext cx="2251365" cy="2646236"/>
            <a:chOff x="3352800" y="3364467"/>
            <a:chExt cx="2251365" cy="2646236"/>
          </a:xfrm>
        </p:grpSpPr>
        <p:sp>
          <p:nvSpPr>
            <p:cNvPr id="48" name="Oval 47"/>
            <p:cNvSpPr/>
            <p:nvPr/>
          </p:nvSpPr>
          <p:spPr>
            <a:xfrm>
              <a:off x="3394365" y="4145280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352800" y="4260502"/>
              <a:ext cx="868164" cy="692498"/>
              <a:chOff x="3308911" y="3529566"/>
              <a:chExt cx="868164" cy="69249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4384965" y="3732014"/>
              <a:ext cx="548640" cy="54864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endParaRPr lang="en-US" sz="2400" baseline="30000" dirty="0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851565" y="3364467"/>
              <a:ext cx="979072" cy="674133"/>
              <a:chOff x="3178037" y="3414345"/>
              <a:chExt cx="1631790" cy="11235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539821" y="3564433"/>
                <a:ext cx="127000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Kr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81915" y="3922346"/>
                <a:ext cx="69784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36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178037" y="3414345"/>
                <a:ext cx="69784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94</a:t>
                </a:r>
              </a:p>
            </p:txBody>
          </p:sp>
        </p:grpSp>
        <p:sp>
          <p:nvSpPr>
            <p:cNvPr id="63" name="5-Point Star 62"/>
            <p:cNvSpPr/>
            <p:nvPr/>
          </p:nvSpPr>
          <p:spPr>
            <a:xfrm>
              <a:off x="4421786" y="4400204"/>
              <a:ext cx="496579" cy="476596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 rot="-1800000">
              <a:off x="5094771" y="3454519"/>
              <a:ext cx="464890" cy="461665"/>
              <a:chOff x="13855" y="4539825"/>
              <a:chExt cx="464890" cy="461665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52400" y="4556760"/>
                <a:ext cx="326345" cy="91440"/>
                <a:chOff x="152400" y="4556760"/>
                <a:chExt cx="326345" cy="9144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152400" y="45567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204425" y="4602480"/>
                  <a:ext cx="27432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/>
              <p:cNvSpPr txBox="1"/>
              <p:nvPr/>
            </p:nvSpPr>
            <p:spPr>
              <a:xfrm>
                <a:off x="13855" y="4539825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n</a:t>
                </a:r>
              </a:p>
            </p:txBody>
          </p:sp>
        </p:grpSp>
        <p:sp>
          <p:nvSpPr>
            <p:cNvPr id="69" name="Oval 68"/>
            <p:cNvSpPr/>
            <p:nvPr/>
          </p:nvSpPr>
          <p:spPr>
            <a:xfrm>
              <a:off x="4343400" y="4888467"/>
              <a:ext cx="548640" cy="54864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endParaRPr lang="en-US" sz="2400" baseline="30000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139275" y="4491335"/>
              <a:ext cx="464890" cy="461665"/>
              <a:chOff x="13855" y="4539825"/>
              <a:chExt cx="464890" cy="461665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152400" y="4556760"/>
                <a:ext cx="326345" cy="91440"/>
                <a:chOff x="152400" y="4556760"/>
                <a:chExt cx="326345" cy="9144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152400" y="45567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204425" y="4602480"/>
                  <a:ext cx="27432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13855" y="4539825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733801" y="5117067"/>
              <a:ext cx="1122220" cy="674133"/>
              <a:chOff x="2708548" y="3052790"/>
              <a:chExt cx="1870372" cy="112355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3308913" y="3191793"/>
                <a:ext cx="12700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Ba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904825" y="3560791"/>
                <a:ext cx="69784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56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708548" y="3052790"/>
                <a:ext cx="89287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139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1800000">
              <a:off x="5078840" y="5549038"/>
              <a:ext cx="464890" cy="461665"/>
              <a:chOff x="13855" y="4539825"/>
              <a:chExt cx="464890" cy="461665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52400" y="4556760"/>
                <a:ext cx="326345" cy="91440"/>
                <a:chOff x="152400" y="4556760"/>
                <a:chExt cx="326345" cy="9144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152400" y="45567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204425" y="4602480"/>
                  <a:ext cx="27432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TextBox 80"/>
              <p:cNvSpPr txBox="1"/>
              <p:nvPr/>
            </p:nvSpPr>
            <p:spPr>
              <a:xfrm>
                <a:off x="13855" y="4539825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n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514600" y="1676400"/>
            <a:ext cx="955965" cy="914400"/>
            <a:chOff x="4663149" y="645038"/>
            <a:chExt cx="955965" cy="914400"/>
          </a:xfrm>
        </p:grpSpPr>
        <p:sp>
          <p:nvSpPr>
            <p:cNvPr id="84" name="Oval 83"/>
            <p:cNvSpPr/>
            <p:nvPr/>
          </p:nvSpPr>
          <p:spPr>
            <a:xfrm>
              <a:off x="4704714" y="6450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663149" y="760260"/>
              <a:ext cx="868164" cy="692498"/>
              <a:chOff x="3308911" y="3529566"/>
              <a:chExt cx="868164" cy="6924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</p:grpSp>
      <p:sp>
        <p:nvSpPr>
          <p:cNvPr id="89" name="Oval 88"/>
          <p:cNvSpPr/>
          <p:nvPr/>
        </p:nvSpPr>
        <p:spPr>
          <a:xfrm>
            <a:off x="2967645" y="899160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602328" y="417070"/>
            <a:ext cx="979072" cy="674133"/>
            <a:chOff x="3178037" y="3414345"/>
            <a:chExt cx="1631790" cy="1123554"/>
          </a:xfrm>
        </p:grpSpPr>
        <p:sp>
          <p:nvSpPr>
            <p:cNvPr id="91" name="TextBox 90"/>
            <p:cNvSpPr txBox="1"/>
            <p:nvPr/>
          </p:nvSpPr>
          <p:spPr>
            <a:xfrm>
              <a:off x="3539821" y="3564433"/>
              <a:ext cx="1270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81915" y="3922346"/>
              <a:ext cx="69784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38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178037" y="3414345"/>
              <a:ext cx="69784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 rot="17904266">
            <a:off x="3644590" y="636647"/>
            <a:ext cx="464890" cy="461665"/>
            <a:chOff x="13855" y="4539825"/>
            <a:chExt cx="464890" cy="461665"/>
          </a:xfrm>
        </p:grpSpPr>
        <p:grpSp>
          <p:nvGrpSpPr>
            <p:cNvPr id="96" name="Group 95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Arrow Connector 98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sp>
        <p:nvSpPr>
          <p:cNvPr id="100" name="Oval 99"/>
          <p:cNvSpPr/>
          <p:nvPr/>
        </p:nvSpPr>
        <p:spPr>
          <a:xfrm>
            <a:off x="3712363" y="1639786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rot="20278552">
            <a:off x="4263353" y="1144413"/>
            <a:ext cx="464890" cy="461665"/>
            <a:chOff x="13855" y="4539825"/>
            <a:chExt cx="464890" cy="461665"/>
          </a:xfrm>
        </p:grpSpPr>
        <p:grpSp>
          <p:nvGrpSpPr>
            <p:cNvPr id="102" name="Group 101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135580" y="1611867"/>
            <a:ext cx="1122220" cy="674133"/>
            <a:chOff x="2939455" y="3414345"/>
            <a:chExt cx="1870372" cy="1123554"/>
          </a:xfrm>
        </p:grpSpPr>
        <p:sp>
          <p:nvSpPr>
            <p:cNvPr id="107" name="TextBox 106"/>
            <p:cNvSpPr txBox="1"/>
            <p:nvPr/>
          </p:nvSpPr>
          <p:spPr>
            <a:xfrm>
              <a:off x="3539820" y="3564433"/>
              <a:ext cx="12700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Xe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135732" y="3922346"/>
              <a:ext cx="6978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54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939455" y="3414345"/>
              <a:ext cx="89287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143</a:t>
              </a:r>
            </a:p>
          </p:txBody>
        </p:sp>
      </p:grpSp>
      <p:cxnSp>
        <p:nvCxnSpPr>
          <p:cNvPr id="2051" name="Straight Arrow Connector 2050"/>
          <p:cNvCxnSpPr/>
          <p:nvPr/>
        </p:nvCxnSpPr>
        <p:spPr>
          <a:xfrm flipV="1">
            <a:off x="1588599" y="2460642"/>
            <a:ext cx="1056856" cy="714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/>
          <p:cNvCxnSpPr>
            <a:endCxn id="21" idx="3"/>
          </p:cNvCxnSpPr>
          <p:nvPr/>
        </p:nvCxnSpPr>
        <p:spPr>
          <a:xfrm flipV="1">
            <a:off x="1420090" y="2922371"/>
            <a:ext cx="62336" cy="19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/>
          <p:cNvCxnSpPr/>
          <p:nvPr/>
        </p:nvCxnSpPr>
        <p:spPr>
          <a:xfrm>
            <a:off x="1420090" y="3882785"/>
            <a:ext cx="168509" cy="274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/>
          <p:nvPr/>
        </p:nvCxnSpPr>
        <p:spPr>
          <a:xfrm>
            <a:off x="1588599" y="3584128"/>
            <a:ext cx="1535601" cy="955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>
            <a:stCxn id="6" idx="6"/>
          </p:cNvCxnSpPr>
          <p:nvPr/>
        </p:nvCxnSpPr>
        <p:spPr>
          <a:xfrm flipV="1">
            <a:off x="1676400" y="3399553"/>
            <a:ext cx="1368123" cy="62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5-Point Star 127"/>
          <p:cNvSpPr/>
          <p:nvPr/>
        </p:nvSpPr>
        <p:spPr>
          <a:xfrm>
            <a:off x="1702430" y="3031332"/>
            <a:ext cx="496579" cy="47659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/>
          <p:cNvSpPr/>
          <p:nvPr/>
        </p:nvSpPr>
        <p:spPr>
          <a:xfrm>
            <a:off x="3284944" y="1400024"/>
            <a:ext cx="496579" cy="47659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784765" y="4414957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2743200" y="4530179"/>
            <a:ext cx="868164" cy="692498"/>
            <a:chOff x="3308911" y="3529566"/>
            <a:chExt cx="868164" cy="692498"/>
          </a:xfrm>
        </p:grpSpPr>
        <p:sp>
          <p:nvSpPr>
            <p:cNvPr id="186" name="TextBox 185"/>
            <p:cNvSpPr txBox="1"/>
            <p:nvPr/>
          </p:nvSpPr>
          <p:spPr>
            <a:xfrm>
              <a:off x="3657600" y="3575733"/>
              <a:ext cx="519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U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467496" y="37939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92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308911" y="352956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235</a:t>
              </a:r>
            </a:p>
          </p:txBody>
        </p:sp>
      </p:grpSp>
      <p:sp>
        <p:nvSpPr>
          <p:cNvPr id="160" name="Oval 159"/>
          <p:cNvSpPr/>
          <p:nvPr/>
        </p:nvSpPr>
        <p:spPr>
          <a:xfrm>
            <a:off x="3789219" y="4639161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239644" y="4648646"/>
            <a:ext cx="979072" cy="674133"/>
            <a:chOff x="3178037" y="3414345"/>
            <a:chExt cx="1631790" cy="1123554"/>
          </a:xfrm>
        </p:grpSpPr>
        <p:sp>
          <p:nvSpPr>
            <p:cNvPr id="183" name="TextBox 182"/>
            <p:cNvSpPr txBox="1"/>
            <p:nvPr/>
          </p:nvSpPr>
          <p:spPr>
            <a:xfrm>
              <a:off x="3539821" y="3564433"/>
              <a:ext cx="1270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Kr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181915" y="3922346"/>
              <a:ext cx="6978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36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178037" y="3414345"/>
              <a:ext cx="69784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94</a:t>
              </a:r>
            </a:p>
          </p:txBody>
        </p:sp>
      </p:grpSp>
      <p:sp>
        <p:nvSpPr>
          <p:cNvPr id="162" name="5-Point Star 161"/>
          <p:cNvSpPr/>
          <p:nvPr/>
        </p:nvSpPr>
        <p:spPr>
          <a:xfrm>
            <a:off x="3475815" y="5106170"/>
            <a:ext cx="496579" cy="47659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 rot="4372883">
            <a:off x="3129834" y="6227842"/>
            <a:ext cx="464890" cy="461665"/>
            <a:chOff x="13855" y="4539825"/>
            <a:chExt cx="464890" cy="461665"/>
          </a:xfrm>
        </p:grpSpPr>
        <p:grpSp>
          <p:nvGrpSpPr>
            <p:cNvPr id="179" name="Group 178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2" name="Straight Arrow Connector 181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0" name="TextBox 179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sp>
        <p:nvSpPr>
          <p:cNvPr id="164" name="Oval 163"/>
          <p:cNvSpPr/>
          <p:nvPr/>
        </p:nvSpPr>
        <p:spPr>
          <a:xfrm>
            <a:off x="3118214" y="5454496"/>
            <a:ext cx="548640" cy="5486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aseline="30000" dirty="0">
              <a:solidFill>
                <a:schemeClr val="tx1"/>
              </a:solidFill>
            </a:endParaRPr>
          </a:p>
        </p:txBody>
      </p:sp>
      <p:grpSp>
        <p:nvGrpSpPr>
          <p:cNvPr id="165" name="Group 164"/>
          <p:cNvGrpSpPr/>
          <p:nvPr/>
        </p:nvGrpSpPr>
        <p:grpSpPr>
          <a:xfrm rot="2523162">
            <a:off x="4609875" y="5470604"/>
            <a:ext cx="464890" cy="461665"/>
            <a:chOff x="13855" y="4539825"/>
            <a:chExt cx="464890" cy="461665"/>
          </a:xfrm>
        </p:grpSpPr>
        <p:grpSp>
          <p:nvGrpSpPr>
            <p:cNvPr id="175" name="Group 174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Arrow Connector 177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2334492" y="5401351"/>
            <a:ext cx="1122220" cy="674133"/>
            <a:chOff x="2939455" y="3414345"/>
            <a:chExt cx="1870372" cy="1123554"/>
          </a:xfrm>
        </p:grpSpPr>
        <p:sp>
          <p:nvSpPr>
            <p:cNvPr id="172" name="TextBox 171"/>
            <p:cNvSpPr txBox="1"/>
            <p:nvPr/>
          </p:nvSpPr>
          <p:spPr>
            <a:xfrm>
              <a:off x="3539820" y="3564433"/>
              <a:ext cx="12700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Ba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135732" y="3922346"/>
              <a:ext cx="6978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56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939455" y="3414345"/>
              <a:ext cx="89287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139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 rot="2917133">
            <a:off x="4033313" y="5909929"/>
            <a:ext cx="464890" cy="461665"/>
            <a:chOff x="13855" y="4539825"/>
            <a:chExt cx="464890" cy="461665"/>
          </a:xfrm>
        </p:grpSpPr>
        <p:grpSp>
          <p:nvGrpSpPr>
            <p:cNvPr id="168" name="Group 167"/>
            <p:cNvGrpSpPr/>
            <p:nvPr/>
          </p:nvGrpSpPr>
          <p:grpSpPr>
            <a:xfrm>
              <a:off x="152400" y="4556760"/>
              <a:ext cx="326345" cy="91440"/>
              <a:chOff x="152400" y="4556760"/>
              <a:chExt cx="326345" cy="9144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152400" y="45567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>
                <a:off x="204425" y="4602480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TextBox 168"/>
            <p:cNvSpPr txBox="1"/>
            <p:nvPr/>
          </p:nvSpPr>
          <p:spPr>
            <a:xfrm>
              <a:off x="13855" y="453982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</a:t>
              </a:r>
            </a:p>
          </p:txBody>
        </p:sp>
      </p:grpSp>
      <p:grpSp>
        <p:nvGrpSpPr>
          <p:cNvPr id="2062" name="Group 2061"/>
          <p:cNvGrpSpPr/>
          <p:nvPr/>
        </p:nvGrpSpPr>
        <p:grpSpPr>
          <a:xfrm>
            <a:off x="5197141" y="152400"/>
            <a:ext cx="3032459" cy="6424925"/>
            <a:chOff x="6111541" y="227690"/>
            <a:chExt cx="3032459" cy="6424925"/>
          </a:xfrm>
        </p:grpSpPr>
        <p:grpSp>
          <p:nvGrpSpPr>
            <p:cNvPr id="274" name="Group 273"/>
            <p:cNvGrpSpPr/>
            <p:nvPr/>
          </p:nvGrpSpPr>
          <p:grpSpPr>
            <a:xfrm rot="3600000">
              <a:off x="7211458" y="6189337"/>
              <a:ext cx="464890" cy="461665"/>
              <a:chOff x="13855" y="4539825"/>
              <a:chExt cx="464890" cy="461665"/>
            </a:xfrm>
          </p:grpSpPr>
          <p:grpSp>
            <p:nvGrpSpPr>
              <p:cNvPr id="275" name="Group 274"/>
              <p:cNvGrpSpPr/>
              <p:nvPr/>
            </p:nvGrpSpPr>
            <p:grpSpPr>
              <a:xfrm>
                <a:off x="152400" y="4556760"/>
                <a:ext cx="326345" cy="91440"/>
                <a:chOff x="152400" y="4556760"/>
                <a:chExt cx="326345" cy="91440"/>
              </a:xfrm>
            </p:grpSpPr>
            <p:sp>
              <p:nvSpPr>
                <p:cNvPr id="277" name="Oval 276"/>
                <p:cNvSpPr/>
                <p:nvPr/>
              </p:nvSpPr>
              <p:spPr>
                <a:xfrm>
                  <a:off x="152400" y="45567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204425" y="4602480"/>
                  <a:ext cx="27432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6" name="TextBox 275"/>
              <p:cNvSpPr txBox="1"/>
              <p:nvPr/>
            </p:nvSpPr>
            <p:spPr>
              <a:xfrm>
                <a:off x="13855" y="4539825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Book Antiqua" panose="02040602050305030304" pitchFamily="18" charset="0"/>
                  </a:rPr>
                  <a:t>n</a:t>
                </a:r>
              </a:p>
            </p:txBody>
          </p:sp>
        </p:grpSp>
        <p:grpSp>
          <p:nvGrpSpPr>
            <p:cNvPr id="2061" name="Group 2060"/>
            <p:cNvGrpSpPr/>
            <p:nvPr/>
          </p:nvGrpSpPr>
          <p:grpSpPr>
            <a:xfrm>
              <a:off x="6111541" y="227690"/>
              <a:ext cx="3032459" cy="5715910"/>
              <a:chOff x="6111541" y="569470"/>
              <a:chExt cx="3032459" cy="5715910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6825049" y="2362200"/>
                <a:ext cx="2251365" cy="2646236"/>
                <a:chOff x="3352800" y="3364467"/>
                <a:chExt cx="2251365" cy="264623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3394365" y="414528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  <a:endParaRPr lang="en-US" sz="2400" baseline="30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06" name="Group 205"/>
                <p:cNvGrpSpPr/>
                <p:nvPr/>
              </p:nvGrpSpPr>
              <p:grpSpPr>
                <a:xfrm>
                  <a:off x="3352800" y="4260502"/>
                  <a:ext cx="868164" cy="692498"/>
                  <a:chOff x="3308911" y="3529566"/>
                  <a:chExt cx="868164" cy="692498"/>
                </a:xfrm>
              </p:grpSpPr>
              <p:sp>
                <p:nvSpPr>
                  <p:cNvPr id="233" name="TextBox 232"/>
                  <p:cNvSpPr txBox="1"/>
                  <p:nvPr/>
                </p:nvSpPr>
                <p:spPr>
                  <a:xfrm>
                    <a:off x="3657600" y="3575733"/>
                    <a:ext cx="51947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</a:rPr>
                      <a:t>U</a:t>
                    </a:r>
                  </a:p>
                </p:txBody>
              </p:sp>
              <p:sp>
                <p:nvSpPr>
                  <p:cNvPr id="234" name="TextBox 233"/>
                  <p:cNvSpPr txBox="1"/>
                  <p:nvPr/>
                </p:nvSpPr>
                <p:spPr>
                  <a:xfrm>
                    <a:off x="3467496" y="3793958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92</a:t>
                    </a:r>
                  </a:p>
                </p:txBody>
              </p:sp>
              <p:sp>
                <p:nvSpPr>
                  <p:cNvPr id="235" name="TextBox 234"/>
                  <p:cNvSpPr txBox="1"/>
                  <p:nvPr/>
                </p:nvSpPr>
                <p:spPr>
                  <a:xfrm>
                    <a:off x="3308911" y="3529566"/>
                    <a:ext cx="535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235</a:t>
                    </a:r>
                  </a:p>
                </p:txBody>
              </p:sp>
            </p:grpSp>
            <p:sp>
              <p:nvSpPr>
                <p:cNvPr id="207" name="Oval 206"/>
                <p:cNvSpPr/>
                <p:nvPr/>
              </p:nvSpPr>
              <p:spPr>
                <a:xfrm>
                  <a:off x="4384965" y="3732014"/>
                  <a:ext cx="548640" cy="54864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  <a:endParaRPr lang="en-US" sz="2400" baseline="30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3851565" y="3364467"/>
                  <a:ext cx="979072" cy="674133"/>
                  <a:chOff x="3178037" y="3414345"/>
                  <a:chExt cx="1631790" cy="1123554"/>
                </a:xfrm>
              </p:grpSpPr>
              <p:sp>
                <p:nvSpPr>
                  <p:cNvPr id="230" name="TextBox 229"/>
                  <p:cNvSpPr txBox="1"/>
                  <p:nvPr/>
                </p:nvSpPr>
                <p:spPr>
                  <a:xfrm>
                    <a:off x="3539821" y="3564433"/>
                    <a:ext cx="1270006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Book Antiqua" panose="02040602050305030304" pitchFamily="18" charset="0"/>
                      </a:rPr>
                      <a:t>Kr</a:t>
                    </a:r>
                  </a:p>
                </p:txBody>
              </p:sp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3181915" y="3922346"/>
                    <a:ext cx="697842" cy="615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36</a:t>
                    </a:r>
                  </a:p>
                </p:txBody>
              </p:sp>
              <p:sp>
                <p:nvSpPr>
                  <p:cNvPr id="232" name="TextBox 231"/>
                  <p:cNvSpPr txBox="1"/>
                  <p:nvPr/>
                </p:nvSpPr>
                <p:spPr>
                  <a:xfrm>
                    <a:off x="3178037" y="3414345"/>
                    <a:ext cx="697841" cy="615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94</a:t>
                    </a:r>
                  </a:p>
                </p:txBody>
              </p:sp>
            </p:grpSp>
            <p:sp>
              <p:nvSpPr>
                <p:cNvPr id="209" name="5-Point Star 208"/>
                <p:cNvSpPr/>
                <p:nvPr/>
              </p:nvSpPr>
              <p:spPr>
                <a:xfrm>
                  <a:off x="4421786" y="4400204"/>
                  <a:ext cx="496579" cy="476596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0" name="Group 209"/>
                <p:cNvGrpSpPr/>
                <p:nvPr/>
              </p:nvGrpSpPr>
              <p:grpSpPr>
                <a:xfrm rot="-1800000">
                  <a:off x="5094771" y="3454519"/>
                  <a:ext cx="464890" cy="461665"/>
                  <a:chOff x="13855" y="4539825"/>
                  <a:chExt cx="464890" cy="461665"/>
                </a:xfrm>
              </p:grpSpPr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152400" y="4556760"/>
                    <a:ext cx="326345" cy="91440"/>
                    <a:chOff x="152400" y="4556760"/>
                    <a:chExt cx="326345" cy="91440"/>
                  </a:xfrm>
                </p:grpSpPr>
                <p:sp>
                  <p:nvSpPr>
                    <p:cNvPr id="228" name="Oval 227"/>
                    <p:cNvSpPr/>
                    <p:nvPr/>
                  </p:nvSpPr>
                  <p:spPr>
                    <a:xfrm>
                      <a:off x="152400" y="4556760"/>
                      <a:ext cx="91440" cy="914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29" name="Straight Arrow Connector 228"/>
                    <p:cNvCxnSpPr/>
                    <p:nvPr/>
                  </p:nvCxnSpPr>
                  <p:spPr>
                    <a:xfrm>
                      <a:off x="204425" y="4602480"/>
                      <a:ext cx="274320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7" name="TextBox 226"/>
                  <p:cNvSpPr txBox="1"/>
                  <p:nvPr/>
                </p:nvSpPr>
                <p:spPr>
                  <a:xfrm>
                    <a:off x="13855" y="4539825"/>
                    <a:ext cx="3642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Book Antiqua" panose="02040602050305030304" pitchFamily="18" charset="0"/>
                      </a:rPr>
                      <a:t>n</a:t>
                    </a:r>
                  </a:p>
                </p:txBody>
              </p:sp>
            </p:grpSp>
            <p:sp>
              <p:nvSpPr>
                <p:cNvPr id="211" name="Oval 210"/>
                <p:cNvSpPr/>
                <p:nvPr/>
              </p:nvSpPr>
              <p:spPr>
                <a:xfrm>
                  <a:off x="4343400" y="4888467"/>
                  <a:ext cx="548640" cy="54864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  <a:endParaRPr lang="en-US" sz="2400" baseline="30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2" name="Group 211"/>
                <p:cNvGrpSpPr/>
                <p:nvPr/>
              </p:nvGrpSpPr>
              <p:grpSpPr>
                <a:xfrm>
                  <a:off x="5139275" y="4491335"/>
                  <a:ext cx="464890" cy="461665"/>
                  <a:chOff x="13855" y="4539825"/>
                  <a:chExt cx="464890" cy="461665"/>
                </a:xfrm>
              </p:grpSpPr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152400" y="4556760"/>
                    <a:ext cx="326345" cy="91440"/>
                    <a:chOff x="152400" y="4556760"/>
                    <a:chExt cx="326345" cy="91440"/>
                  </a:xfrm>
                </p:grpSpPr>
                <p:sp>
                  <p:nvSpPr>
                    <p:cNvPr id="224" name="Oval 223"/>
                    <p:cNvSpPr/>
                    <p:nvPr/>
                  </p:nvSpPr>
                  <p:spPr>
                    <a:xfrm>
                      <a:off x="152400" y="4556760"/>
                      <a:ext cx="91440" cy="914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25" name="Straight Arrow Connector 224"/>
                    <p:cNvCxnSpPr/>
                    <p:nvPr/>
                  </p:nvCxnSpPr>
                  <p:spPr>
                    <a:xfrm>
                      <a:off x="204425" y="4602480"/>
                      <a:ext cx="274320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13855" y="4539825"/>
                    <a:ext cx="3642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Book Antiqua" panose="02040602050305030304" pitchFamily="18" charset="0"/>
                      </a:rPr>
                      <a:t>n</a:t>
                    </a:r>
                  </a:p>
                </p:txBody>
              </p:sp>
            </p:grpSp>
            <p:grpSp>
              <p:nvGrpSpPr>
                <p:cNvPr id="213" name="Group 212"/>
                <p:cNvGrpSpPr/>
                <p:nvPr/>
              </p:nvGrpSpPr>
              <p:grpSpPr>
                <a:xfrm>
                  <a:off x="3733801" y="5117067"/>
                  <a:ext cx="1122220" cy="674133"/>
                  <a:chOff x="2708548" y="3052790"/>
                  <a:chExt cx="1870372" cy="1123554"/>
                </a:xfrm>
              </p:grpSpPr>
              <p:sp>
                <p:nvSpPr>
                  <p:cNvPr id="219" name="TextBox 218"/>
                  <p:cNvSpPr txBox="1"/>
                  <p:nvPr/>
                </p:nvSpPr>
                <p:spPr>
                  <a:xfrm>
                    <a:off x="3308913" y="3191793"/>
                    <a:ext cx="1270007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Book Antiqua" panose="02040602050305030304" pitchFamily="18" charset="0"/>
                      </a:rPr>
                      <a:t>Ba</a:t>
                    </a:r>
                  </a:p>
                </p:txBody>
              </p:sp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2904825" y="3560791"/>
                    <a:ext cx="697842" cy="615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56</a:t>
                    </a:r>
                  </a:p>
                </p:txBody>
              </p:sp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2708548" y="3052790"/>
                    <a:ext cx="892876" cy="615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139</a:t>
                    </a:r>
                  </a:p>
                </p:txBody>
              </p:sp>
            </p:grpSp>
            <p:grpSp>
              <p:nvGrpSpPr>
                <p:cNvPr id="214" name="Group 213"/>
                <p:cNvGrpSpPr/>
                <p:nvPr/>
              </p:nvGrpSpPr>
              <p:grpSpPr>
                <a:xfrm rot="1800000">
                  <a:off x="5078840" y="5549038"/>
                  <a:ext cx="464890" cy="461665"/>
                  <a:chOff x="13855" y="4539825"/>
                  <a:chExt cx="464890" cy="461665"/>
                </a:xfrm>
              </p:grpSpPr>
              <p:grpSp>
                <p:nvGrpSpPr>
                  <p:cNvPr id="215" name="Group 214"/>
                  <p:cNvGrpSpPr/>
                  <p:nvPr/>
                </p:nvGrpSpPr>
                <p:grpSpPr>
                  <a:xfrm>
                    <a:off x="152400" y="4556760"/>
                    <a:ext cx="326345" cy="91440"/>
                    <a:chOff x="152400" y="4556760"/>
                    <a:chExt cx="326345" cy="91440"/>
                  </a:xfrm>
                </p:grpSpPr>
                <p:sp>
                  <p:nvSpPr>
                    <p:cNvPr id="217" name="Oval 216"/>
                    <p:cNvSpPr/>
                    <p:nvPr/>
                  </p:nvSpPr>
                  <p:spPr>
                    <a:xfrm>
                      <a:off x="152400" y="4556760"/>
                      <a:ext cx="91440" cy="914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8" name="Straight Arrow Connector 217"/>
                    <p:cNvCxnSpPr/>
                    <p:nvPr/>
                  </p:nvCxnSpPr>
                  <p:spPr>
                    <a:xfrm>
                      <a:off x="204425" y="4602480"/>
                      <a:ext cx="274320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13855" y="4539825"/>
                    <a:ext cx="3642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Book Antiqua" panose="02040602050305030304" pitchFamily="18" charset="0"/>
                      </a:rPr>
                      <a:t>n</a:t>
                    </a:r>
                  </a:p>
                </p:txBody>
              </p:sp>
            </p:grpSp>
          </p:grpSp>
          <p:grpSp>
            <p:nvGrpSpPr>
              <p:cNvPr id="236" name="Group 235"/>
              <p:cNvGrpSpPr/>
              <p:nvPr/>
            </p:nvGrpSpPr>
            <p:grpSpPr>
              <a:xfrm>
                <a:off x="6291649" y="1828800"/>
                <a:ext cx="955965" cy="914400"/>
                <a:chOff x="4663149" y="645038"/>
                <a:chExt cx="955965" cy="91440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4704714" y="645038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chemeClr val="bg1"/>
                      </a:solidFill>
                    </a:rPr>
                    <a:t> </a:t>
                  </a:r>
                  <a:endParaRPr lang="en-US" sz="2400" baseline="30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38" name="Group 237"/>
                <p:cNvGrpSpPr/>
                <p:nvPr/>
              </p:nvGrpSpPr>
              <p:grpSpPr>
                <a:xfrm>
                  <a:off x="4663149" y="760260"/>
                  <a:ext cx="868164" cy="692498"/>
                  <a:chOff x="3308911" y="3529566"/>
                  <a:chExt cx="868164" cy="692498"/>
                </a:xfrm>
              </p:grpSpPr>
              <p:sp>
                <p:nvSpPr>
                  <p:cNvPr id="239" name="TextBox 238"/>
                  <p:cNvSpPr txBox="1"/>
                  <p:nvPr/>
                </p:nvSpPr>
                <p:spPr>
                  <a:xfrm>
                    <a:off x="3657600" y="3575733"/>
                    <a:ext cx="51947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600" dirty="0">
                        <a:solidFill>
                          <a:schemeClr val="bg1"/>
                        </a:solidFill>
                        <a:latin typeface="Book Antiqua" panose="02040602050305030304" pitchFamily="18" charset="0"/>
                      </a:rPr>
                      <a:t>U</a:t>
                    </a:r>
                  </a:p>
                </p:txBody>
              </p:sp>
              <p:sp>
                <p:nvSpPr>
                  <p:cNvPr id="240" name="TextBox 239"/>
                  <p:cNvSpPr txBox="1"/>
                  <p:nvPr/>
                </p:nvSpPr>
                <p:spPr>
                  <a:xfrm>
                    <a:off x="3467496" y="3793958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92</a:t>
                    </a:r>
                  </a:p>
                </p:txBody>
              </p:sp>
              <p:sp>
                <p:nvSpPr>
                  <p:cNvPr id="241" name="TextBox 240"/>
                  <p:cNvSpPr txBox="1"/>
                  <p:nvPr/>
                </p:nvSpPr>
                <p:spPr>
                  <a:xfrm>
                    <a:off x="3308911" y="3529566"/>
                    <a:ext cx="535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235</a:t>
                    </a:r>
                  </a:p>
                </p:txBody>
              </p:sp>
            </p:grpSp>
          </p:grpSp>
          <p:sp>
            <p:nvSpPr>
              <p:cNvPr id="242" name="Oval 241"/>
              <p:cNvSpPr/>
              <p:nvPr/>
            </p:nvSpPr>
            <p:spPr>
              <a:xfrm>
                <a:off x="6744694" y="1051560"/>
                <a:ext cx="548640" cy="54864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aseline="30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6379377" y="569470"/>
                <a:ext cx="979072" cy="674133"/>
                <a:chOff x="3178037" y="3414345"/>
                <a:chExt cx="1631790" cy="1123554"/>
              </a:xfrm>
            </p:grpSpPr>
            <p:sp>
              <p:nvSpPr>
                <p:cNvPr id="244" name="TextBox 243"/>
                <p:cNvSpPr txBox="1"/>
                <p:nvPr/>
              </p:nvSpPr>
              <p:spPr>
                <a:xfrm>
                  <a:off x="3539821" y="3564433"/>
                  <a:ext cx="127000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Sr</a:t>
                  </a:r>
                </a:p>
              </p:txBody>
            </p:sp>
            <p:sp>
              <p:nvSpPr>
                <p:cNvPr id="245" name="TextBox 244"/>
                <p:cNvSpPr txBox="1"/>
                <p:nvPr/>
              </p:nvSpPr>
              <p:spPr>
                <a:xfrm>
                  <a:off x="3181915" y="3922346"/>
                  <a:ext cx="697841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38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3178037" y="3414345"/>
                  <a:ext cx="697841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90</a:t>
                  </a:r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 rot="17904266">
                <a:off x="7421639" y="789047"/>
                <a:ext cx="464890" cy="461665"/>
                <a:chOff x="13855" y="4539825"/>
                <a:chExt cx="464890" cy="461665"/>
              </a:xfrm>
            </p:grpSpPr>
            <p:grpSp>
              <p:nvGrpSpPr>
                <p:cNvPr id="248" name="Group 247"/>
                <p:cNvGrpSpPr/>
                <p:nvPr/>
              </p:nvGrpSpPr>
              <p:grpSpPr>
                <a:xfrm>
                  <a:off x="152400" y="4556760"/>
                  <a:ext cx="326345" cy="91440"/>
                  <a:chOff x="152400" y="4556760"/>
                  <a:chExt cx="326345" cy="91440"/>
                </a:xfrm>
              </p:grpSpPr>
              <p:sp>
                <p:nvSpPr>
                  <p:cNvPr id="250" name="Oval 249"/>
                  <p:cNvSpPr/>
                  <p:nvPr/>
                </p:nvSpPr>
                <p:spPr>
                  <a:xfrm>
                    <a:off x="152400" y="4556760"/>
                    <a:ext cx="91440" cy="914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1" name="Straight Arrow Connector 250"/>
                  <p:cNvCxnSpPr/>
                  <p:nvPr/>
                </p:nvCxnSpPr>
                <p:spPr>
                  <a:xfrm>
                    <a:off x="204425" y="4602480"/>
                    <a:ext cx="27432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9" name="TextBox 248"/>
                <p:cNvSpPr txBox="1"/>
                <p:nvPr/>
              </p:nvSpPr>
              <p:spPr>
                <a:xfrm>
                  <a:off x="13855" y="4539825"/>
                  <a:ext cx="364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n</a:t>
                  </a:r>
                </a:p>
              </p:txBody>
            </p:sp>
          </p:grpSp>
          <p:sp>
            <p:nvSpPr>
              <p:cNvPr id="252" name="Oval 251"/>
              <p:cNvSpPr/>
              <p:nvPr/>
            </p:nvSpPr>
            <p:spPr>
              <a:xfrm>
                <a:off x="7489412" y="1792186"/>
                <a:ext cx="548640" cy="54864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aseline="30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 rot="20278552">
                <a:off x="8040402" y="1296813"/>
                <a:ext cx="464890" cy="461665"/>
                <a:chOff x="13855" y="4539825"/>
                <a:chExt cx="464890" cy="461665"/>
              </a:xfrm>
            </p:grpSpPr>
            <p:grpSp>
              <p:nvGrpSpPr>
                <p:cNvPr id="254" name="Group 253"/>
                <p:cNvGrpSpPr/>
                <p:nvPr/>
              </p:nvGrpSpPr>
              <p:grpSpPr>
                <a:xfrm>
                  <a:off x="152400" y="4556760"/>
                  <a:ext cx="326345" cy="91440"/>
                  <a:chOff x="152400" y="4556760"/>
                  <a:chExt cx="326345" cy="91440"/>
                </a:xfrm>
              </p:grpSpPr>
              <p:sp>
                <p:nvSpPr>
                  <p:cNvPr id="256" name="Oval 255"/>
                  <p:cNvSpPr/>
                  <p:nvPr/>
                </p:nvSpPr>
                <p:spPr>
                  <a:xfrm>
                    <a:off x="152400" y="4556760"/>
                    <a:ext cx="91440" cy="914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7" name="Straight Arrow Connector 256"/>
                  <p:cNvCxnSpPr/>
                  <p:nvPr/>
                </p:nvCxnSpPr>
                <p:spPr>
                  <a:xfrm>
                    <a:off x="204425" y="4602480"/>
                    <a:ext cx="27432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5" name="TextBox 254"/>
                <p:cNvSpPr txBox="1"/>
                <p:nvPr/>
              </p:nvSpPr>
              <p:spPr>
                <a:xfrm>
                  <a:off x="13855" y="4539825"/>
                  <a:ext cx="364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n</a:t>
                  </a:r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7912629" y="1764267"/>
                <a:ext cx="1122220" cy="674133"/>
                <a:chOff x="2939455" y="3414345"/>
                <a:chExt cx="1870372" cy="1123554"/>
              </a:xfrm>
            </p:grpSpPr>
            <p:sp>
              <p:nvSpPr>
                <p:cNvPr id="259" name="TextBox 258"/>
                <p:cNvSpPr txBox="1"/>
                <p:nvPr/>
              </p:nvSpPr>
              <p:spPr>
                <a:xfrm>
                  <a:off x="3539820" y="3564433"/>
                  <a:ext cx="127000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Xe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3135732" y="3922346"/>
                  <a:ext cx="697842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54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39455" y="3414345"/>
                  <a:ext cx="892876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143</a:t>
                  </a:r>
                </a:p>
              </p:txBody>
            </p:sp>
          </p:grpSp>
          <p:sp>
            <p:nvSpPr>
              <p:cNvPr id="262" name="5-Point Star 261"/>
              <p:cNvSpPr/>
              <p:nvPr/>
            </p:nvSpPr>
            <p:spPr>
              <a:xfrm>
                <a:off x="7061993" y="1552424"/>
                <a:ext cx="496579" cy="476596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6561814" y="4567357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en-US" sz="2400" baseline="30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4" name="Group 263"/>
              <p:cNvGrpSpPr/>
              <p:nvPr/>
            </p:nvGrpSpPr>
            <p:grpSpPr>
              <a:xfrm>
                <a:off x="6520249" y="4682579"/>
                <a:ext cx="868164" cy="692498"/>
                <a:chOff x="3308911" y="3529566"/>
                <a:chExt cx="868164" cy="692498"/>
              </a:xfrm>
            </p:grpSpPr>
            <p:sp>
              <p:nvSpPr>
                <p:cNvPr id="265" name="TextBox 264"/>
                <p:cNvSpPr txBox="1"/>
                <p:nvPr/>
              </p:nvSpPr>
              <p:spPr>
                <a:xfrm>
                  <a:off x="3657600" y="3575733"/>
                  <a:ext cx="5194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bg1"/>
                      </a:solidFill>
                      <a:latin typeface="Book Antiqua" panose="02040602050305030304" pitchFamily="18" charset="0"/>
                    </a:rPr>
                    <a:t>U</a:t>
                  </a:r>
                </a:p>
              </p:txBody>
            </p:sp>
            <p:sp>
              <p:nvSpPr>
                <p:cNvPr id="266" name="TextBox 265"/>
                <p:cNvSpPr txBox="1"/>
                <p:nvPr/>
              </p:nvSpPr>
              <p:spPr>
                <a:xfrm>
                  <a:off x="3467496" y="3793958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92</a:t>
                  </a: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3308911" y="3529566"/>
                  <a:ext cx="535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235</a:t>
                  </a:r>
                </a:p>
              </p:txBody>
            </p:sp>
          </p:grpSp>
          <p:sp>
            <p:nvSpPr>
              <p:cNvPr id="268" name="Oval 267"/>
              <p:cNvSpPr/>
              <p:nvPr/>
            </p:nvSpPr>
            <p:spPr>
              <a:xfrm>
                <a:off x="7566268" y="4791561"/>
                <a:ext cx="548640" cy="54864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aseline="30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9" name="Group 268"/>
              <p:cNvGrpSpPr/>
              <p:nvPr/>
            </p:nvGrpSpPr>
            <p:grpSpPr>
              <a:xfrm>
                <a:off x="8016693" y="4801046"/>
                <a:ext cx="979072" cy="674133"/>
                <a:chOff x="3178037" y="3414345"/>
                <a:chExt cx="1631790" cy="1123554"/>
              </a:xfrm>
            </p:grpSpPr>
            <p:sp>
              <p:nvSpPr>
                <p:cNvPr id="270" name="TextBox 269"/>
                <p:cNvSpPr txBox="1"/>
                <p:nvPr/>
              </p:nvSpPr>
              <p:spPr>
                <a:xfrm>
                  <a:off x="3539821" y="3564433"/>
                  <a:ext cx="127000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Kr</a:t>
                  </a: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3181915" y="3922346"/>
                  <a:ext cx="697842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36</a:t>
                  </a:r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3178037" y="3414345"/>
                  <a:ext cx="697841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94</a:t>
                  </a:r>
                </a:p>
              </p:txBody>
            </p:sp>
          </p:grpSp>
          <p:sp>
            <p:nvSpPr>
              <p:cNvPr id="273" name="5-Point Star 272"/>
              <p:cNvSpPr/>
              <p:nvPr/>
            </p:nvSpPr>
            <p:spPr>
              <a:xfrm>
                <a:off x="7252864" y="5258570"/>
                <a:ext cx="496579" cy="476596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6895263" y="5606896"/>
                <a:ext cx="548640" cy="54864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aseline="30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0" name="Group 279"/>
              <p:cNvGrpSpPr/>
              <p:nvPr/>
            </p:nvGrpSpPr>
            <p:grpSpPr>
              <a:xfrm>
                <a:off x="8679110" y="5316303"/>
                <a:ext cx="464890" cy="461665"/>
                <a:chOff x="13855" y="4539825"/>
                <a:chExt cx="464890" cy="461665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152400" y="4556760"/>
                  <a:ext cx="326345" cy="91440"/>
                  <a:chOff x="152400" y="4556760"/>
                  <a:chExt cx="326345" cy="91440"/>
                </a:xfrm>
              </p:grpSpPr>
              <p:sp>
                <p:nvSpPr>
                  <p:cNvPr id="283" name="Oval 282"/>
                  <p:cNvSpPr/>
                  <p:nvPr/>
                </p:nvSpPr>
                <p:spPr>
                  <a:xfrm>
                    <a:off x="152400" y="4556760"/>
                    <a:ext cx="91440" cy="914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4" name="Straight Arrow Connector 283"/>
                  <p:cNvCxnSpPr/>
                  <p:nvPr/>
                </p:nvCxnSpPr>
                <p:spPr>
                  <a:xfrm>
                    <a:off x="204425" y="4602480"/>
                    <a:ext cx="27432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2" name="TextBox 281"/>
                <p:cNvSpPr txBox="1"/>
                <p:nvPr/>
              </p:nvSpPr>
              <p:spPr>
                <a:xfrm>
                  <a:off x="13855" y="4539825"/>
                  <a:ext cx="364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n</a:t>
                  </a:r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111541" y="5553751"/>
                <a:ext cx="1122220" cy="674133"/>
                <a:chOff x="2939455" y="3414345"/>
                <a:chExt cx="1870372" cy="1123554"/>
              </a:xfrm>
            </p:grpSpPr>
            <p:sp>
              <p:nvSpPr>
                <p:cNvPr id="286" name="TextBox 285"/>
                <p:cNvSpPr txBox="1"/>
                <p:nvPr/>
              </p:nvSpPr>
              <p:spPr>
                <a:xfrm>
                  <a:off x="3539820" y="3564433"/>
                  <a:ext cx="127000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Ba</a:t>
                  </a: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3135732" y="3922346"/>
                  <a:ext cx="697842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56</a:t>
                  </a: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2939455" y="3414345"/>
                  <a:ext cx="892876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139</a:t>
                  </a:r>
                </a:p>
              </p:txBody>
            </p:sp>
          </p:grpSp>
          <p:grpSp>
            <p:nvGrpSpPr>
              <p:cNvPr id="289" name="Group 288"/>
              <p:cNvGrpSpPr/>
              <p:nvPr/>
            </p:nvGrpSpPr>
            <p:grpSpPr>
              <a:xfrm rot="1800000">
                <a:off x="7948046" y="5823715"/>
                <a:ext cx="464890" cy="461665"/>
                <a:chOff x="13855" y="4539825"/>
                <a:chExt cx="464890" cy="461665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52400" y="4556760"/>
                  <a:ext cx="326345" cy="91440"/>
                  <a:chOff x="152400" y="4556760"/>
                  <a:chExt cx="326345" cy="91440"/>
                </a:xfrm>
              </p:grpSpPr>
              <p:sp>
                <p:nvSpPr>
                  <p:cNvPr id="292" name="Oval 291"/>
                  <p:cNvSpPr/>
                  <p:nvPr/>
                </p:nvSpPr>
                <p:spPr>
                  <a:xfrm>
                    <a:off x="152400" y="4556760"/>
                    <a:ext cx="91440" cy="914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3" name="Straight Arrow Connector 292"/>
                  <p:cNvCxnSpPr/>
                  <p:nvPr/>
                </p:nvCxnSpPr>
                <p:spPr>
                  <a:xfrm>
                    <a:off x="204425" y="4602480"/>
                    <a:ext cx="27432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1" name="TextBox 290"/>
                <p:cNvSpPr txBox="1"/>
                <p:nvPr/>
              </p:nvSpPr>
              <p:spPr>
                <a:xfrm>
                  <a:off x="13855" y="4539825"/>
                  <a:ext cx="364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n</a:t>
                  </a:r>
                </a:p>
              </p:txBody>
            </p:sp>
          </p:grpSp>
        </p:grpSp>
      </p:grpSp>
      <p:grpSp>
        <p:nvGrpSpPr>
          <p:cNvPr id="296" name="Group 295"/>
          <p:cNvGrpSpPr/>
          <p:nvPr/>
        </p:nvGrpSpPr>
        <p:grpSpPr>
          <a:xfrm>
            <a:off x="4530435" y="381000"/>
            <a:ext cx="955965" cy="914400"/>
            <a:chOff x="4663149" y="645038"/>
            <a:chExt cx="955965" cy="914400"/>
          </a:xfrm>
        </p:grpSpPr>
        <p:sp>
          <p:nvSpPr>
            <p:cNvPr id="297" name="Oval 296"/>
            <p:cNvSpPr/>
            <p:nvPr/>
          </p:nvSpPr>
          <p:spPr>
            <a:xfrm>
              <a:off x="4704714" y="6450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4663149" y="760260"/>
              <a:ext cx="868164" cy="692498"/>
              <a:chOff x="3308911" y="3529566"/>
              <a:chExt cx="868164" cy="692498"/>
            </a:xfrm>
          </p:grpSpPr>
          <p:sp>
            <p:nvSpPr>
              <p:cNvPr id="299" name="TextBox 298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</p:grpSp>
      <p:grpSp>
        <p:nvGrpSpPr>
          <p:cNvPr id="302" name="Group 301"/>
          <p:cNvGrpSpPr/>
          <p:nvPr/>
        </p:nvGrpSpPr>
        <p:grpSpPr>
          <a:xfrm>
            <a:off x="3685326" y="-271407"/>
            <a:ext cx="955965" cy="914400"/>
            <a:chOff x="4663149" y="645038"/>
            <a:chExt cx="955965" cy="914400"/>
          </a:xfrm>
        </p:grpSpPr>
        <p:sp>
          <p:nvSpPr>
            <p:cNvPr id="303" name="Oval 302"/>
            <p:cNvSpPr/>
            <p:nvPr/>
          </p:nvSpPr>
          <p:spPr>
            <a:xfrm>
              <a:off x="4704714" y="6450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304" name="Group 303"/>
            <p:cNvGrpSpPr/>
            <p:nvPr/>
          </p:nvGrpSpPr>
          <p:grpSpPr>
            <a:xfrm>
              <a:off x="4663149" y="760260"/>
              <a:ext cx="868164" cy="692498"/>
              <a:chOff x="3308911" y="3529566"/>
              <a:chExt cx="868164" cy="692498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</p:grpSp>
      <p:grpSp>
        <p:nvGrpSpPr>
          <p:cNvPr id="308" name="Group 307"/>
          <p:cNvGrpSpPr/>
          <p:nvPr/>
        </p:nvGrpSpPr>
        <p:grpSpPr>
          <a:xfrm>
            <a:off x="4959724" y="5668553"/>
            <a:ext cx="955965" cy="914400"/>
            <a:chOff x="4663149" y="645038"/>
            <a:chExt cx="955965" cy="914400"/>
          </a:xfrm>
        </p:grpSpPr>
        <p:sp>
          <p:nvSpPr>
            <p:cNvPr id="309" name="Oval 308"/>
            <p:cNvSpPr/>
            <p:nvPr/>
          </p:nvSpPr>
          <p:spPr>
            <a:xfrm>
              <a:off x="4704714" y="6450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310" name="Group 309"/>
            <p:cNvGrpSpPr/>
            <p:nvPr/>
          </p:nvGrpSpPr>
          <p:grpSpPr>
            <a:xfrm>
              <a:off x="4663149" y="760260"/>
              <a:ext cx="868164" cy="692498"/>
              <a:chOff x="3308911" y="3529566"/>
              <a:chExt cx="868164" cy="692498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</p:grpSp>
      <p:grpSp>
        <p:nvGrpSpPr>
          <p:cNvPr id="314" name="Group 313"/>
          <p:cNvGrpSpPr/>
          <p:nvPr/>
        </p:nvGrpSpPr>
        <p:grpSpPr>
          <a:xfrm>
            <a:off x="4225635" y="6324600"/>
            <a:ext cx="955965" cy="914400"/>
            <a:chOff x="4663149" y="645038"/>
            <a:chExt cx="955965" cy="914400"/>
          </a:xfrm>
        </p:grpSpPr>
        <p:sp>
          <p:nvSpPr>
            <p:cNvPr id="315" name="Oval 314"/>
            <p:cNvSpPr/>
            <p:nvPr/>
          </p:nvSpPr>
          <p:spPr>
            <a:xfrm>
              <a:off x="4704714" y="6450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endParaRPr lang="en-US" sz="24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316" name="Group 315"/>
            <p:cNvGrpSpPr/>
            <p:nvPr/>
          </p:nvGrpSpPr>
          <p:grpSpPr>
            <a:xfrm>
              <a:off x="4663149" y="760260"/>
              <a:ext cx="868164" cy="692498"/>
              <a:chOff x="3308911" y="3529566"/>
              <a:chExt cx="868164" cy="692498"/>
            </a:xfrm>
          </p:grpSpPr>
          <p:sp>
            <p:nvSpPr>
              <p:cNvPr id="317" name="TextBox 316"/>
              <p:cNvSpPr txBox="1"/>
              <p:nvPr/>
            </p:nvSpPr>
            <p:spPr>
              <a:xfrm>
                <a:off x="3657600" y="3575733"/>
                <a:ext cx="519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U</a:t>
                </a: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3467496" y="37939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92</a:t>
                </a:r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3308911" y="352956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235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75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50136" r="40792" b="24896"/>
          <a:stretch/>
        </p:blipFill>
        <p:spPr>
          <a:xfrm>
            <a:off x="1576433" y="3985444"/>
            <a:ext cx="887367" cy="866823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 rot="18901830">
            <a:off x="2852737" y="3326571"/>
            <a:ext cx="914400" cy="228600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 rot="18901830">
            <a:off x="2098675" y="3086859"/>
            <a:ext cx="914400" cy="228600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2322512" y="2994784"/>
            <a:ext cx="641350" cy="639762"/>
          </a:xfrm>
          <a:prstGeom prst="line">
            <a:avLst/>
          </a:prstGeom>
          <a:noFill/>
          <a:ln w="28575">
            <a:pattFill prst="wdDnDiag">
              <a:fgClr>
                <a:srgbClr val="969696"/>
              </a:fgClr>
              <a:bgClr>
                <a:srgbClr val="FFFFFF"/>
              </a:bgClr>
            </a:patt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Rectangle 5" descr="Wide downward diagonal"/>
          <p:cNvSpPr>
            <a:spLocks noChangeArrowheads="1"/>
          </p:cNvSpPr>
          <p:nvPr/>
        </p:nvSpPr>
        <p:spPr bwMode="auto">
          <a:xfrm>
            <a:off x="4338637" y="2869371"/>
            <a:ext cx="114300" cy="1143000"/>
          </a:xfrm>
          <a:prstGeom prst="rect">
            <a:avLst/>
          </a:prstGeom>
          <a:pattFill prst="wdDnDiag">
            <a:fgClr>
              <a:srgbClr val="00000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8" name="Rectangle 6" descr="Wide downward diagonal"/>
          <p:cNvSpPr>
            <a:spLocks noChangeArrowheads="1"/>
          </p:cNvSpPr>
          <p:nvPr/>
        </p:nvSpPr>
        <p:spPr bwMode="auto">
          <a:xfrm>
            <a:off x="2052637" y="1954971"/>
            <a:ext cx="1143000" cy="114300"/>
          </a:xfrm>
          <a:prstGeom prst="rect">
            <a:avLst/>
          </a:prstGeom>
          <a:pattFill prst="wdDnDiag">
            <a:fgClr>
              <a:srgbClr val="00000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138237" y="2913821"/>
            <a:ext cx="0" cy="571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138237" y="3212271"/>
            <a:ext cx="12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2395537" y="2869371"/>
            <a:ext cx="0" cy="3429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395537" y="3212271"/>
            <a:ext cx="2286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 flipV="1">
            <a:off x="2509837" y="3097971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med"/>
            <a:tailEnd type="triangle" w="sm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603500" y="3326571"/>
            <a:ext cx="666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424237" y="3440871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224212" y="3332921"/>
            <a:ext cx="2286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338637" y="2869371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3767137" y="344087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2633662" y="332657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2509837" y="2526471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052637" y="2069271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624137" y="3326571"/>
            <a:ext cx="0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2624137" y="3555171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309936" y="2831271"/>
            <a:ext cx="11969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Compensator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2865438" y="2590800"/>
            <a:ext cx="1173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M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3886200" y="3440871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M</a:t>
            </a:r>
            <a:r>
              <a:rPr kumimoji="0" lang="en-US" sz="16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1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2624137" y="2069271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M</a:t>
            </a:r>
            <a:r>
              <a:rPr kumimoji="0" lang="en-US" sz="16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2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555875" y="3318634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O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09637" y="3555171"/>
            <a:ext cx="80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Extended Source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2166937" y="2983671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O’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V="1">
            <a:off x="2509837" y="2069271"/>
            <a:ext cx="0" cy="1028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2463800" y="2961446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3059112" y="3097971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B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3309937" y="3440871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</a:t>
            </a: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2395537" y="37338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V="1">
            <a:off x="1138237" y="3372609"/>
            <a:ext cx="2286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138237" y="2915409"/>
            <a:ext cx="2286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138237" y="3029709"/>
            <a:ext cx="3429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1138237" y="3258309"/>
            <a:ext cx="3429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54" name="Rectangle 53"/>
          <p:cNvSpPr/>
          <p:nvPr/>
        </p:nvSpPr>
        <p:spPr>
          <a:xfrm>
            <a:off x="2590800" y="3924300"/>
            <a:ext cx="107379" cy="41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/>
          <p:cNvSpPr/>
          <p:nvPr/>
        </p:nvSpPr>
        <p:spPr>
          <a:xfrm>
            <a:off x="2620600" y="4343400"/>
            <a:ext cx="45719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2667000" y="4249579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ook Antiqua" panose="02040602050305030304" pitchFamily="18" charset="0"/>
              </a:rPr>
              <a:t>Telescope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3714178" y="2590800"/>
            <a:ext cx="10102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14800" y="224072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“Ether”</a:t>
            </a:r>
          </a:p>
        </p:txBody>
      </p:sp>
    </p:spTree>
    <p:extLst>
      <p:ext uri="{BB962C8B-B14F-4D97-AF65-F5344CB8AC3E}">
        <p14:creationId xmlns:p14="http://schemas.microsoft.com/office/powerpoint/2010/main" val="3212720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freeinfosociety.com/images/science/nuclearenerg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58293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410200"/>
            <a:ext cx="556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http://www.freeinfosociety.com/site.php?postnum=3115</a:t>
            </a:r>
          </a:p>
        </p:txBody>
      </p:sp>
    </p:spTree>
    <p:extLst>
      <p:ext uri="{BB962C8B-B14F-4D97-AF65-F5344CB8AC3E}">
        <p14:creationId xmlns:p14="http://schemas.microsoft.com/office/powerpoint/2010/main" val="3668446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bl.gov/Science-Articles/Archive/sabl/2005/October/antiproton_bubble_cha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919"/>
            <a:ext cx="5334000" cy="68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3523129" y="2581835"/>
            <a:ext cx="3442447" cy="1277471"/>
          </a:xfrm>
          <a:custGeom>
            <a:avLst/>
            <a:gdLst>
              <a:gd name="connsiteX0" fmla="*/ 0 w 3442447"/>
              <a:gd name="connsiteY0" fmla="*/ 1277471 h 1277471"/>
              <a:gd name="connsiteX1" fmla="*/ 1317812 w 3442447"/>
              <a:gd name="connsiteY1" fmla="*/ 995083 h 1277471"/>
              <a:gd name="connsiteX2" fmla="*/ 2971800 w 3442447"/>
              <a:gd name="connsiteY2" fmla="*/ 295836 h 1277471"/>
              <a:gd name="connsiteX3" fmla="*/ 3442447 w 3442447"/>
              <a:gd name="connsiteY3" fmla="*/ 0 h 127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447" h="1277471">
                <a:moveTo>
                  <a:pt x="0" y="1277471"/>
                </a:moveTo>
                <a:cubicBezTo>
                  <a:pt x="411256" y="1218080"/>
                  <a:pt x="822512" y="1158689"/>
                  <a:pt x="1317812" y="995083"/>
                </a:cubicBezTo>
                <a:cubicBezTo>
                  <a:pt x="1813112" y="831477"/>
                  <a:pt x="2617694" y="461683"/>
                  <a:pt x="2971800" y="295836"/>
                </a:cubicBezTo>
                <a:cubicBezTo>
                  <a:pt x="3325906" y="129989"/>
                  <a:pt x="3384176" y="64994"/>
                  <a:pt x="344244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509682" y="927847"/>
            <a:ext cx="3482789" cy="2918012"/>
          </a:xfrm>
          <a:custGeom>
            <a:avLst/>
            <a:gdLst>
              <a:gd name="connsiteX0" fmla="*/ 0 w 3482789"/>
              <a:gd name="connsiteY0" fmla="*/ 2918012 h 2918012"/>
              <a:gd name="connsiteX1" fmla="*/ 887506 w 3482789"/>
              <a:gd name="connsiteY1" fmla="*/ 2407024 h 2918012"/>
              <a:gd name="connsiteX2" fmla="*/ 2259106 w 3482789"/>
              <a:gd name="connsiteY2" fmla="*/ 1317812 h 2918012"/>
              <a:gd name="connsiteX3" fmla="*/ 3146612 w 3482789"/>
              <a:gd name="connsiteY3" fmla="*/ 363071 h 2918012"/>
              <a:gd name="connsiteX4" fmla="*/ 3482789 w 3482789"/>
              <a:gd name="connsiteY4" fmla="*/ 0 h 291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789" h="2918012">
                <a:moveTo>
                  <a:pt x="0" y="2918012"/>
                </a:moveTo>
                <a:cubicBezTo>
                  <a:pt x="255494" y="2795868"/>
                  <a:pt x="510988" y="2673724"/>
                  <a:pt x="887506" y="2407024"/>
                </a:cubicBezTo>
                <a:cubicBezTo>
                  <a:pt x="1264024" y="2140324"/>
                  <a:pt x="1882588" y="1658471"/>
                  <a:pt x="2259106" y="1317812"/>
                </a:cubicBezTo>
                <a:cubicBezTo>
                  <a:pt x="2635624" y="977153"/>
                  <a:pt x="3146612" y="363071"/>
                  <a:pt x="3146612" y="363071"/>
                </a:cubicBezTo>
                <a:lnTo>
                  <a:pt x="3482789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496235" y="3845859"/>
            <a:ext cx="2608730" cy="1896304"/>
          </a:xfrm>
          <a:custGeom>
            <a:avLst/>
            <a:gdLst>
              <a:gd name="connsiteX0" fmla="*/ 0 w 2608730"/>
              <a:gd name="connsiteY0" fmla="*/ 0 h 1896304"/>
              <a:gd name="connsiteX1" fmla="*/ 94130 w 2608730"/>
              <a:gd name="connsiteY1" fmla="*/ 524435 h 1896304"/>
              <a:gd name="connsiteX2" fmla="*/ 174812 w 2608730"/>
              <a:gd name="connsiteY2" fmla="*/ 806823 h 1896304"/>
              <a:gd name="connsiteX3" fmla="*/ 403412 w 2608730"/>
              <a:gd name="connsiteY3" fmla="*/ 1183341 h 1896304"/>
              <a:gd name="connsiteX4" fmla="*/ 900953 w 2608730"/>
              <a:gd name="connsiteY4" fmla="*/ 1627094 h 1896304"/>
              <a:gd name="connsiteX5" fmla="*/ 1425389 w 2608730"/>
              <a:gd name="connsiteY5" fmla="*/ 1842247 h 1896304"/>
              <a:gd name="connsiteX6" fmla="*/ 1949824 w 2608730"/>
              <a:gd name="connsiteY6" fmla="*/ 1896035 h 1896304"/>
              <a:gd name="connsiteX7" fmla="*/ 2326341 w 2608730"/>
              <a:gd name="connsiteY7" fmla="*/ 1828800 h 1896304"/>
              <a:gd name="connsiteX8" fmla="*/ 2608730 w 2608730"/>
              <a:gd name="connsiteY8" fmla="*/ 1613647 h 1896304"/>
              <a:gd name="connsiteX9" fmla="*/ 2608730 w 2608730"/>
              <a:gd name="connsiteY9" fmla="*/ 1613647 h 189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8730" h="1896304">
                <a:moveTo>
                  <a:pt x="0" y="0"/>
                </a:moveTo>
                <a:cubicBezTo>
                  <a:pt x="32497" y="194982"/>
                  <a:pt x="64995" y="389965"/>
                  <a:pt x="94130" y="524435"/>
                </a:cubicBezTo>
                <a:cubicBezTo>
                  <a:pt x="123265" y="658905"/>
                  <a:pt x="123265" y="697005"/>
                  <a:pt x="174812" y="806823"/>
                </a:cubicBezTo>
                <a:cubicBezTo>
                  <a:pt x="226359" y="916641"/>
                  <a:pt x="282388" y="1046629"/>
                  <a:pt x="403412" y="1183341"/>
                </a:cubicBezTo>
                <a:cubicBezTo>
                  <a:pt x="524436" y="1320053"/>
                  <a:pt x="730624" y="1517276"/>
                  <a:pt x="900953" y="1627094"/>
                </a:cubicBezTo>
                <a:cubicBezTo>
                  <a:pt x="1071283" y="1736912"/>
                  <a:pt x="1250577" y="1797424"/>
                  <a:pt x="1425389" y="1842247"/>
                </a:cubicBezTo>
                <a:cubicBezTo>
                  <a:pt x="1600201" y="1887070"/>
                  <a:pt x="1799665" y="1898276"/>
                  <a:pt x="1949824" y="1896035"/>
                </a:cubicBezTo>
                <a:cubicBezTo>
                  <a:pt x="2099983" y="1893794"/>
                  <a:pt x="2216523" y="1875865"/>
                  <a:pt x="2326341" y="1828800"/>
                </a:cubicBezTo>
                <a:cubicBezTo>
                  <a:pt x="2436159" y="1781735"/>
                  <a:pt x="2608730" y="1613647"/>
                  <a:pt x="2608730" y="1613647"/>
                </a:cubicBezTo>
                <a:lnTo>
                  <a:pt x="2608730" y="161364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662842" y="2578037"/>
            <a:ext cx="1806499" cy="1240928"/>
          </a:xfrm>
          <a:custGeom>
            <a:avLst/>
            <a:gdLst>
              <a:gd name="connsiteX0" fmla="*/ 1806499 w 1806499"/>
              <a:gd name="connsiteY0" fmla="*/ 1240928 h 1240928"/>
              <a:gd name="connsiteX1" fmla="*/ 1483770 w 1806499"/>
              <a:gd name="connsiteY1" fmla="*/ 958539 h 1240928"/>
              <a:gd name="connsiteX2" fmla="*/ 1040017 w 1806499"/>
              <a:gd name="connsiteY2" fmla="*/ 622363 h 1240928"/>
              <a:gd name="connsiteX3" fmla="*/ 502134 w 1806499"/>
              <a:gd name="connsiteY3" fmla="*/ 299634 h 1240928"/>
              <a:gd name="connsiteX4" fmla="*/ 58382 w 1806499"/>
              <a:gd name="connsiteY4" fmla="*/ 30692 h 1240928"/>
              <a:gd name="connsiteX5" fmla="*/ 18040 w 1806499"/>
              <a:gd name="connsiteY5" fmla="*/ 17245 h 124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6499" h="1240928">
                <a:moveTo>
                  <a:pt x="1806499" y="1240928"/>
                </a:moveTo>
                <a:cubicBezTo>
                  <a:pt x="1709008" y="1151280"/>
                  <a:pt x="1611517" y="1061633"/>
                  <a:pt x="1483770" y="958539"/>
                </a:cubicBezTo>
                <a:cubicBezTo>
                  <a:pt x="1356023" y="855445"/>
                  <a:pt x="1203623" y="732180"/>
                  <a:pt x="1040017" y="622363"/>
                </a:cubicBezTo>
                <a:cubicBezTo>
                  <a:pt x="876411" y="512546"/>
                  <a:pt x="502134" y="299634"/>
                  <a:pt x="502134" y="299634"/>
                </a:cubicBezTo>
                <a:lnTo>
                  <a:pt x="58382" y="30692"/>
                </a:lnTo>
                <a:cubicBezTo>
                  <a:pt x="-22300" y="-16373"/>
                  <a:pt x="-2130" y="436"/>
                  <a:pt x="18040" y="172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482788" y="53788"/>
            <a:ext cx="1532965" cy="3765177"/>
          </a:xfrm>
          <a:custGeom>
            <a:avLst/>
            <a:gdLst>
              <a:gd name="connsiteX0" fmla="*/ 0 w 1532965"/>
              <a:gd name="connsiteY0" fmla="*/ 3765177 h 3765177"/>
              <a:gd name="connsiteX1" fmla="*/ 309283 w 1532965"/>
              <a:gd name="connsiteY1" fmla="*/ 2662518 h 3765177"/>
              <a:gd name="connsiteX2" fmla="*/ 833718 w 1532965"/>
              <a:gd name="connsiteY2" fmla="*/ 1250577 h 3765177"/>
              <a:gd name="connsiteX3" fmla="*/ 1532965 w 1532965"/>
              <a:gd name="connsiteY3" fmla="*/ 0 h 3765177"/>
              <a:gd name="connsiteX4" fmla="*/ 1532965 w 1532965"/>
              <a:gd name="connsiteY4" fmla="*/ 0 h 376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65" h="3765177">
                <a:moveTo>
                  <a:pt x="0" y="3765177"/>
                </a:moveTo>
                <a:cubicBezTo>
                  <a:pt x="85165" y="3423397"/>
                  <a:pt x="170330" y="3081618"/>
                  <a:pt x="309283" y="2662518"/>
                </a:cubicBezTo>
                <a:cubicBezTo>
                  <a:pt x="448236" y="2243418"/>
                  <a:pt x="629771" y="1694330"/>
                  <a:pt x="833718" y="1250577"/>
                </a:cubicBezTo>
                <a:cubicBezTo>
                  <a:pt x="1037665" y="806824"/>
                  <a:pt x="1532965" y="0"/>
                  <a:pt x="1532965" y="0"/>
                </a:cubicBezTo>
                <a:lnTo>
                  <a:pt x="1532965" y="0"/>
                </a:lnTo>
              </a:path>
            </a:pathLst>
          </a:custGeom>
          <a:noFill/>
          <a:ln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09682" y="26894"/>
            <a:ext cx="820271" cy="3818965"/>
          </a:xfrm>
          <a:custGeom>
            <a:avLst/>
            <a:gdLst>
              <a:gd name="connsiteX0" fmla="*/ 0 w 820271"/>
              <a:gd name="connsiteY0" fmla="*/ 3818965 h 3818965"/>
              <a:gd name="connsiteX1" fmla="*/ 174812 w 820271"/>
              <a:gd name="connsiteY1" fmla="*/ 2447365 h 3818965"/>
              <a:gd name="connsiteX2" fmla="*/ 443753 w 820271"/>
              <a:gd name="connsiteY2" fmla="*/ 1223682 h 3818965"/>
              <a:gd name="connsiteX3" fmla="*/ 672353 w 820271"/>
              <a:gd name="connsiteY3" fmla="*/ 389965 h 3818965"/>
              <a:gd name="connsiteX4" fmla="*/ 820271 w 820271"/>
              <a:gd name="connsiteY4" fmla="*/ 0 h 38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271" h="3818965">
                <a:moveTo>
                  <a:pt x="0" y="3818965"/>
                </a:moveTo>
                <a:cubicBezTo>
                  <a:pt x="50426" y="3349438"/>
                  <a:pt x="100853" y="2879912"/>
                  <a:pt x="174812" y="2447365"/>
                </a:cubicBezTo>
                <a:cubicBezTo>
                  <a:pt x="248771" y="2014818"/>
                  <a:pt x="360830" y="1566582"/>
                  <a:pt x="443753" y="1223682"/>
                </a:cubicBezTo>
                <a:cubicBezTo>
                  <a:pt x="526676" y="880782"/>
                  <a:pt x="609600" y="593912"/>
                  <a:pt x="672353" y="389965"/>
                </a:cubicBezTo>
                <a:cubicBezTo>
                  <a:pt x="735106" y="186018"/>
                  <a:pt x="777688" y="93009"/>
                  <a:pt x="820271" y="0"/>
                </a:cubicBezTo>
              </a:path>
            </a:pathLst>
          </a:custGeom>
          <a:noFill/>
          <a:ln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913617" y="26894"/>
            <a:ext cx="569171" cy="3805518"/>
          </a:xfrm>
          <a:custGeom>
            <a:avLst/>
            <a:gdLst>
              <a:gd name="connsiteX0" fmla="*/ 569171 w 569171"/>
              <a:gd name="connsiteY0" fmla="*/ 3805518 h 3805518"/>
              <a:gd name="connsiteX1" fmla="*/ 407807 w 569171"/>
              <a:gd name="connsiteY1" fmla="*/ 2918012 h 3805518"/>
              <a:gd name="connsiteX2" fmla="*/ 206101 w 569171"/>
              <a:gd name="connsiteY2" fmla="*/ 1936377 h 3805518"/>
              <a:gd name="connsiteX3" fmla="*/ 85077 w 569171"/>
              <a:gd name="connsiteY3" fmla="*/ 927847 h 3805518"/>
              <a:gd name="connsiteX4" fmla="*/ 4395 w 569171"/>
              <a:gd name="connsiteY4" fmla="*/ 215153 h 3805518"/>
              <a:gd name="connsiteX5" fmla="*/ 17842 w 569171"/>
              <a:gd name="connsiteY5" fmla="*/ 0 h 380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71" h="3805518">
                <a:moveTo>
                  <a:pt x="569171" y="3805518"/>
                </a:moveTo>
                <a:cubicBezTo>
                  <a:pt x="518745" y="3517526"/>
                  <a:pt x="468319" y="3229535"/>
                  <a:pt x="407807" y="2918012"/>
                </a:cubicBezTo>
                <a:cubicBezTo>
                  <a:pt x="347295" y="2606489"/>
                  <a:pt x="259889" y="2268071"/>
                  <a:pt x="206101" y="1936377"/>
                </a:cubicBezTo>
                <a:cubicBezTo>
                  <a:pt x="152313" y="1604683"/>
                  <a:pt x="118695" y="1214718"/>
                  <a:pt x="85077" y="927847"/>
                </a:cubicBezTo>
                <a:cubicBezTo>
                  <a:pt x="51459" y="640976"/>
                  <a:pt x="15601" y="369794"/>
                  <a:pt x="4395" y="215153"/>
                </a:cubicBezTo>
                <a:cubicBezTo>
                  <a:pt x="-6811" y="60512"/>
                  <a:pt x="5515" y="30256"/>
                  <a:pt x="17842" y="0"/>
                </a:cubicBezTo>
              </a:path>
            </a:pathLst>
          </a:custGeom>
          <a:noFill/>
          <a:ln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744216" y="3657169"/>
            <a:ext cx="752019" cy="219466"/>
          </a:xfrm>
          <a:custGeom>
            <a:avLst/>
            <a:gdLst>
              <a:gd name="connsiteX0" fmla="*/ 752019 w 752019"/>
              <a:gd name="connsiteY0" fmla="*/ 215584 h 219466"/>
              <a:gd name="connsiteX1" fmla="*/ 536866 w 752019"/>
              <a:gd name="connsiteY1" fmla="*/ 215584 h 219466"/>
              <a:gd name="connsiteX2" fmla="*/ 294819 w 752019"/>
              <a:gd name="connsiteY2" fmla="*/ 175243 h 219466"/>
              <a:gd name="connsiteX3" fmla="*/ 25878 w 752019"/>
              <a:gd name="connsiteY3" fmla="*/ 27325 h 219466"/>
              <a:gd name="connsiteX4" fmla="*/ 25878 w 752019"/>
              <a:gd name="connsiteY4" fmla="*/ 431 h 21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19" h="219466">
                <a:moveTo>
                  <a:pt x="752019" y="215584"/>
                </a:moveTo>
                <a:cubicBezTo>
                  <a:pt x="682542" y="218946"/>
                  <a:pt x="613066" y="222308"/>
                  <a:pt x="536866" y="215584"/>
                </a:cubicBezTo>
                <a:cubicBezTo>
                  <a:pt x="460666" y="208860"/>
                  <a:pt x="379984" y="206619"/>
                  <a:pt x="294819" y="175243"/>
                </a:cubicBezTo>
                <a:cubicBezTo>
                  <a:pt x="209654" y="143867"/>
                  <a:pt x="70701" y="56460"/>
                  <a:pt x="25878" y="27325"/>
                </a:cubicBezTo>
                <a:cubicBezTo>
                  <a:pt x="-18945" y="-1810"/>
                  <a:pt x="3466" y="-690"/>
                  <a:pt x="25878" y="431"/>
                </a:cubicBezTo>
              </a:path>
            </a:pathLst>
          </a:custGeom>
          <a:noFill/>
          <a:ln>
            <a:solidFill>
              <a:srgbClr val="29E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119718" y="3801036"/>
            <a:ext cx="422033" cy="2989729"/>
          </a:xfrm>
          <a:custGeom>
            <a:avLst/>
            <a:gdLst>
              <a:gd name="connsiteX0" fmla="*/ 0 w 422033"/>
              <a:gd name="connsiteY0" fmla="*/ 2989729 h 2989729"/>
              <a:gd name="connsiteX1" fmla="*/ 94129 w 422033"/>
              <a:gd name="connsiteY1" fmla="*/ 2424952 h 2989729"/>
              <a:gd name="connsiteX2" fmla="*/ 201706 w 422033"/>
              <a:gd name="connsiteY2" fmla="*/ 1604682 h 2989729"/>
              <a:gd name="connsiteX3" fmla="*/ 282388 w 422033"/>
              <a:gd name="connsiteY3" fmla="*/ 891988 h 2989729"/>
              <a:gd name="connsiteX4" fmla="*/ 363070 w 422033"/>
              <a:gd name="connsiteY4" fmla="*/ 327211 h 2989729"/>
              <a:gd name="connsiteX5" fmla="*/ 416858 w 422033"/>
              <a:gd name="connsiteY5" fmla="*/ 44823 h 2989729"/>
              <a:gd name="connsiteX6" fmla="*/ 416858 w 422033"/>
              <a:gd name="connsiteY6" fmla="*/ 4482 h 298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033" h="2989729">
                <a:moveTo>
                  <a:pt x="0" y="2989729"/>
                </a:moveTo>
                <a:cubicBezTo>
                  <a:pt x="30255" y="2822761"/>
                  <a:pt x="60511" y="2655793"/>
                  <a:pt x="94129" y="2424952"/>
                </a:cubicBezTo>
                <a:cubicBezTo>
                  <a:pt x="127747" y="2194111"/>
                  <a:pt x="170330" y="1860176"/>
                  <a:pt x="201706" y="1604682"/>
                </a:cubicBezTo>
                <a:cubicBezTo>
                  <a:pt x="233083" y="1349188"/>
                  <a:pt x="255494" y="1104900"/>
                  <a:pt x="282388" y="891988"/>
                </a:cubicBezTo>
                <a:cubicBezTo>
                  <a:pt x="309282" y="679076"/>
                  <a:pt x="340658" y="468405"/>
                  <a:pt x="363070" y="327211"/>
                </a:cubicBezTo>
                <a:cubicBezTo>
                  <a:pt x="385482" y="186017"/>
                  <a:pt x="407893" y="98611"/>
                  <a:pt x="416858" y="44823"/>
                </a:cubicBezTo>
                <a:cubicBezTo>
                  <a:pt x="425823" y="-8965"/>
                  <a:pt x="421340" y="-2242"/>
                  <a:pt x="416858" y="4482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76600" y="5801380"/>
                <a:ext cx="4667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p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801380"/>
                <a:ext cx="4667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43600" y="3184429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184429"/>
                <a:ext cx="70519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400" y="4800600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800600"/>
                <a:ext cx="70519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60898" y="2136867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8" y="2136867"/>
                <a:ext cx="70519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81599" y="1600200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9" y="1600200"/>
                <a:ext cx="70519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48053" y="215153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53" y="215153"/>
                <a:ext cx="70519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538" y="364286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38" y="364286"/>
                <a:ext cx="705193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39023" y="3707649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23" y="3707649"/>
                <a:ext cx="705193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63156" y="724926"/>
                <a:ext cx="70519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56" y="724926"/>
                <a:ext cx="705193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6736" y="6040578"/>
                <a:ext cx="67884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36" y="6040578"/>
                <a:ext cx="678840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16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215825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15825"/>
                <a:ext cx="738344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95600" y="2062653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062653"/>
                <a:ext cx="738344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35749" y="2590800"/>
                <a:ext cx="505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749" y="2590800"/>
                <a:ext cx="505075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251129" y="1905000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129" y="1905000"/>
                <a:ext cx="51187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447800" y="51771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(a)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16790" y="5100935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(b)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89965" y="332797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47800" y="51771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(a)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381000" y="1677262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601139" y="3378487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92174" y="1727774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920555" y="3223597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393926" y="4050580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05953" y="3962400"/>
            <a:ext cx="299632" cy="8510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55521" y="2994612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233254" y="2967006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447800" y="3657600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-99441" y="3026337"/>
            <a:ext cx="937641" cy="6312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-685800" y="2935069"/>
            <a:ext cx="136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69028" y="1669239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28" y="1669239"/>
                <a:ext cx="738344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917454" y="4165484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454" y="4165484"/>
                <a:ext cx="738344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699239" y="4270663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39" y="4270663"/>
                <a:ext cx="738344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877788" y="2667000"/>
                <a:ext cx="5050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88" y="2667000"/>
                <a:ext cx="505075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V="1">
            <a:off x="5632004" y="3382813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5623039" y="1732100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7843178" y="343332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834213" y="1782612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6162594" y="3278435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5635965" y="4105418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8047992" y="4017238"/>
            <a:ext cx="299632" cy="8510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5797560" y="3049450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75293" y="3021844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689839" y="3712438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5711067" y="1724077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67" y="1724077"/>
                <a:ext cx="738344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174929" y="4048615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29" y="4048615"/>
                <a:ext cx="511871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564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00200" y="1371600"/>
            <a:ext cx="1828800" cy="1828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00200" y="3657600"/>
            <a:ext cx="1828800" cy="1828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28800" y="1752600"/>
            <a:ext cx="573741" cy="609600"/>
            <a:chOff x="1981200" y="1828800"/>
            <a:chExt cx="573741" cy="609600"/>
          </a:xfrm>
        </p:grpSpPr>
        <p:sp>
          <p:nvSpPr>
            <p:cNvPr id="4" name="Oval 3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7400" y="182880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u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26659" y="1752600"/>
            <a:ext cx="573741" cy="609600"/>
            <a:chOff x="1981200" y="1828800"/>
            <a:chExt cx="573741" cy="609600"/>
          </a:xfrm>
        </p:grpSpPr>
        <p:sp>
          <p:nvSpPr>
            <p:cNvPr id="8" name="Oval 7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7400" y="182880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u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09800" y="2362200"/>
            <a:ext cx="573741" cy="609600"/>
            <a:chOff x="1981200" y="1828800"/>
            <a:chExt cx="573741" cy="609600"/>
          </a:xfrm>
        </p:grpSpPr>
        <p:sp>
          <p:nvSpPr>
            <p:cNvPr id="11" name="Oval 10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7400" y="1828800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d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4191000" y="398033"/>
            <a:ext cx="0" cy="52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28800" y="4038600"/>
            <a:ext cx="573741" cy="609600"/>
            <a:chOff x="1981200" y="1828800"/>
            <a:chExt cx="573741" cy="609600"/>
          </a:xfrm>
        </p:grpSpPr>
        <p:sp>
          <p:nvSpPr>
            <p:cNvPr id="16" name="Oval 15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57400" y="1828800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d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26659" y="4038600"/>
            <a:ext cx="573741" cy="609600"/>
            <a:chOff x="1981200" y="1828800"/>
            <a:chExt cx="573741" cy="609600"/>
          </a:xfrm>
        </p:grpSpPr>
        <p:sp>
          <p:nvSpPr>
            <p:cNvPr id="19" name="Oval 18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57400" y="1828800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32212" y="4648200"/>
            <a:ext cx="573741" cy="609600"/>
            <a:chOff x="1981200" y="1828800"/>
            <a:chExt cx="573741" cy="609600"/>
          </a:xfrm>
        </p:grpSpPr>
        <p:sp>
          <p:nvSpPr>
            <p:cNvPr id="22" name="Oval 21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7400" y="182880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u</a:t>
              </a:r>
            </a:p>
          </p:txBody>
        </p:sp>
      </p:grpSp>
      <p:sp>
        <p:nvSpPr>
          <p:cNvPr id="24" name="Oval 23"/>
          <p:cNvSpPr/>
          <p:nvPr/>
        </p:nvSpPr>
        <p:spPr>
          <a:xfrm>
            <a:off x="5105400" y="1584960"/>
            <a:ext cx="1463040" cy="14630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257800" y="1838791"/>
            <a:ext cx="573741" cy="609600"/>
            <a:chOff x="1981200" y="1828800"/>
            <a:chExt cx="573741" cy="609600"/>
          </a:xfrm>
        </p:grpSpPr>
        <p:sp>
          <p:nvSpPr>
            <p:cNvPr id="26" name="Oval 25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7400" y="182880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u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67400" y="2133600"/>
            <a:ext cx="573741" cy="609600"/>
            <a:chOff x="1981200" y="1828800"/>
            <a:chExt cx="573741" cy="609600"/>
          </a:xfrm>
        </p:grpSpPr>
        <p:sp>
          <p:nvSpPr>
            <p:cNvPr id="32" name="Oval 31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057400" y="1828800"/>
                  <a:ext cx="473206" cy="5329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/>
                              </a:rPr>
                              <m:t>d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828800"/>
                  <a:ext cx="473206" cy="532903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Oval 33"/>
          <p:cNvSpPr/>
          <p:nvPr/>
        </p:nvSpPr>
        <p:spPr>
          <a:xfrm>
            <a:off x="5105400" y="3718560"/>
            <a:ext cx="1463040" cy="14630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71247" y="3995410"/>
            <a:ext cx="573741" cy="609600"/>
            <a:chOff x="1981200" y="1828800"/>
            <a:chExt cx="573741" cy="609600"/>
          </a:xfrm>
        </p:grpSpPr>
        <p:sp>
          <p:nvSpPr>
            <p:cNvPr id="36" name="Oval 35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1828800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d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67400" y="4267200"/>
            <a:ext cx="573741" cy="609600"/>
            <a:chOff x="1981200" y="1828800"/>
            <a:chExt cx="573741" cy="609600"/>
          </a:xfrm>
        </p:grpSpPr>
        <p:sp>
          <p:nvSpPr>
            <p:cNvPr id="39" name="Oval 38"/>
            <p:cNvSpPr/>
            <p:nvPr/>
          </p:nvSpPr>
          <p:spPr>
            <a:xfrm>
              <a:off x="1981200" y="1828800"/>
              <a:ext cx="573741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057400" y="1828800"/>
                  <a:ext cx="4732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/>
                              </a:rPr>
                              <m:t>u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828800"/>
                  <a:ext cx="473206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Straight Connector 41"/>
          <p:cNvCxnSpPr/>
          <p:nvPr/>
        </p:nvCxnSpPr>
        <p:spPr>
          <a:xfrm>
            <a:off x="914400" y="3429000"/>
            <a:ext cx="64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90600" y="990600"/>
            <a:ext cx="64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52600" y="381000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Baryons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38156" y="405825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Mesons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68672" y="1167825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3000" y="3561678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495800" y="1248499"/>
                <a:ext cx="7888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248499"/>
                <a:ext cx="78886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68931" y="3561677"/>
                <a:ext cx="7888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931" y="3561677"/>
                <a:ext cx="788869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990600" y="5638800"/>
            <a:ext cx="64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90600" y="381000"/>
            <a:ext cx="64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860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Meson oct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162675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209800" y="1905000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0" y="3048000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62200" y="4114800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3600000">
            <a:off x="1163171" y="3403878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3600000">
            <a:off x="2324100" y="3059674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3600000">
            <a:off x="3390899" y="2754874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78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Baryon oct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322294"/>
            <a:ext cx="61341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590800" y="1729252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67000" y="2872252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43200" y="3939052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3600000">
            <a:off x="1544171" y="3228130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3600000">
            <a:off x="2705100" y="2883926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3600000">
            <a:off x="3771899" y="2579126"/>
            <a:ext cx="4724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834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Baryon decup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9818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286000" y="1789396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362200" y="2932396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38400" y="3999196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39559" y="1752600"/>
            <a:ext cx="2442041" cy="40914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60579" y="1524000"/>
            <a:ext cx="1868720" cy="31609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57800" y="1524000"/>
            <a:ext cx="1295400" cy="22743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53200" y="1524000"/>
            <a:ext cx="609600" cy="11371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90800" y="5105400"/>
            <a:ext cx="47244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6391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107928" y="1422975"/>
            <a:ext cx="18288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36528" y="1803975"/>
            <a:ext cx="573741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12728" y="180397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ook Antiqua" panose="02040602050305030304" pitchFamily="18" charset="0"/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3134387" y="1803975"/>
            <a:ext cx="573741" cy="609600"/>
          </a:xfrm>
          <a:prstGeom prst="ellipse">
            <a:avLst/>
          </a:prstGeom>
          <a:solidFill>
            <a:srgbClr val="2BF7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10587" y="180397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</a:p>
        </p:txBody>
      </p:sp>
      <p:sp>
        <p:nvSpPr>
          <p:cNvPr id="10" name="Oval 9"/>
          <p:cNvSpPr/>
          <p:nvPr/>
        </p:nvSpPr>
        <p:spPr>
          <a:xfrm>
            <a:off x="2717528" y="2413575"/>
            <a:ext cx="573741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93728" y="241357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12" name="Oval 11"/>
          <p:cNvSpPr/>
          <p:nvPr/>
        </p:nvSpPr>
        <p:spPr>
          <a:xfrm>
            <a:off x="6048166" y="1555661"/>
            <a:ext cx="1463040" cy="14630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00566" y="1809492"/>
            <a:ext cx="573741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76766" y="180949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u</a:t>
            </a:r>
          </a:p>
        </p:txBody>
      </p:sp>
      <p:sp>
        <p:nvSpPr>
          <p:cNvPr id="17" name="Oval 16"/>
          <p:cNvSpPr/>
          <p:nvPr/>
        </p:nvSpPr>
        <p:spPr>
          <a:xfrm>
            <a:off x="6810166" y="2104301"/>
            <a:ext cx="573741" cy="6096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86366" y="2104301"/>
                <a:ext cx="473206" cy="532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66" y="2104301"/>
                <a:ext cx="473206" cy="53290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676400" y="1219200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38566" y="1219200"/>
                <a:ext cx="7888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66" y="1219200"/>
                <a:ext cx="7888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3352800"/>
            <a:ext cx="3528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Colorless proton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(red, green, blue quarks)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0966" y="3319036"/>
            <a:ext cx="2943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Colorless pi meson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(red-</a:t>
            </a:r>
            <a:r>
              <a:rPr lang="en-US" sz="2400" dirty="0" err="1">
                <a:latin typeface="Book Antiqua" panose="02040602050305030304" pitchFamily="18" charset="0"/>
              </a:rPr>
              <a:t>antired</a:t>
            </a:r>
            <a:r>
              <a:rPr lang="en-US" sz="2400" dirty="0">
                <a:latin typeface="Book Antiqua" panose="02040602050305030304" pitchFamily="18" charset="0"/>
              </a:rPr>
              <a:t> quarks)</a:t>
            </a:r>
          </a:p>
        </p:txBody>
      </p:sp>
    </p:spTree>
    <p:extLst>
      <p:ext uri="{BB962C8B-B14F-4D97-AF65-F5344CB8AC3E}">
        <p14:creationId xmlns:p14="http://schemas.microsoft.com/office/powerpoint/2010/main" val="1805873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4444425"/>
                <a:ext cx="672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444425"/>
                <a:ext cx="67223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9767" y="2615625"/>
                <a:ext cx="8397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rb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67" y="2615625"/>
                <a:ext cx="839717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389965" y="3327975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7800" y="51771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76061" y="5100935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7483" y="1693337"/>
                <a:ext cx="715517" cy="59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83" y="1693337"/>
                <a:ext cx="715517" cy="592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42083" y="4267200"/>
                <a:ext cx="715517" cy="59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83" y="4267200"/>
                <a:ext cx="715517" cy="5926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85365" y="1905000"/>
                <a:ext cx="672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365" y="1905000"/>
                <a:ext cx="672235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/>
          <p:cNvCxnSpPr/>
          <p:nvPr/>
        </p:nvCxnSpPr>
        <p:spPr>
          <a:xfrm flipH="1" flipV="1">
            <a:off x="381000" y="1677262"/>
            <a:ext cx="599261" cy="1650713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2601139" y="3378487"/>
            <a:ext cx="599261" cy="1650713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2592174" y="1727774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4561661" y="4507781"/>
                <a:ext cx="697883" cy="631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661" y="4507781"/>
                <a:ext cx="697883" cy="6312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570428" y="2678981"/>
                <a:ext cx="822085" cy="631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r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28" y="2678981"/>
                <a:ext cx="822085" cy="63126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/>
          <p:cNvCxnSpPr/>
          <p:nvPr/>
        </p:nvCxnSpPr>
        <p:spPr>
          <a:xfrm flipV="1">
            <a:off x="4570626" y="3391331"/>
            <a:ext cx="599261" cy="1650713"/>
          </a:xfrm>
          <a:prstGeom prst="straightConnector1">
            <a:avLst/>
          </a:prstGeom>
          <a:ln w="38100">
            <a:solidFill>
              <a:srgbClr val="2BF70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7122744" y="4330556"/>
                <a:ext cx="672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744" y="4330556"/>
                <a:ext cx="672235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7166026" y="1968356"/>
                <a:ext cx="697883" cy="631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026" y="1968356"/>
                <a:ext cx="697883" cy="63126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/>
          <p:cNvCxnSpPr/>
          <p:nvPr/>
        </p:nvCxnSpPr>
        <p:spPr>
          <a:xfrm flipH="1" flipV="1">
            <a:off x="4561661" y="1740618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6781800" y="3441843"/>
            <a:ext cx="599261" cy="1650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6772835" y="1791130"/>
            <a:ext cx="599261" cy="1650713"/>
          </a:xfrm>
          <a:prstGeom prst="straightConnector1">
            <a:avLst/>
          </a:prstGeom>
          <a:ln w="38100">
            <a:solidFill>
              <a:srgbClr val="29E7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>
            <a:off x="850510" y="3264579"/>
            <a:ext cx="1885398" cy="227815"/>
            <a:chOff x="934002" y="533400"/>
            <a:chExt cx="1885398" cy="227815"/>
          </a:xfrm>
        </p:grpSpPr>
        <p:sp>
          <p:nvSpPr>
            <p:cNvPr id="148" name="Freeform 147"/>
            <p:cNvSpPr/>
            <p:nvPr/>
          </p:nvSpPr>
          <p:spPr>
            <a:xfrm>
              <a:off x="1057835" y="533400"/>
              <a:ext cx="1761565" cy="227815"/>
            </a:xfrm>
            <a:custGeom>
              <a:avLst/>
              <a:gdLst>
                <a:gd name="connsiteX0" fmla="*/ 0 w 1761565"/>
                <a:gd name="connsiteY0" fmla="*/ 203008 h 297150"/>
                <a:gd name="connsiteX1" fmla="*/ 255494 w 1761565"/>
                <a:gd name="connsiteY1" fmla="*/ 189561 h 297150"/>
                <a:gd name="connsiteX2" fmla="*/ 389965 w 1761565"/>
                <a:gd name="connsiteY2" fmla="*/ 1302 h 297150"/>
                <a:gd name="connsiteX3" fmla="*/ 510988 w 1761565"/>
                <a:gd name="connsiteY3" fmla="*/ 297137 h 297150"/>
                <a:gd name="connsiteX4" fmla="*/ 685800 w 1761565"/>
                <a:gd name="connsiteY4" fmla="*/ 14749 h 297150"/>
                <a:gd name="connsiteX5" fmla="*/ 793376 w 1761565"/>
                <a:gd name="connsiteY5" fmla="*/ 270243 h 297150"/>
                <a:gd name="connsiteX6" fmla="*/ 914400 w 1761565"/>
                <a:gd name="connsiteY6" fmla="*/ 1302 h 297150"/>
                <a:gd name="connsiteX7" fmla="*/ 1008529 w 1761565"/>
                <a:gd name="connsiteY7" fmla="*/ 243349 h 297150"/>
                <a:gd name="connsiteX8" fmla="*/ 1156447 w 1761565"/>
                <a:gd name="connsiteY8" fmla="*/ 1302 h 297150"/>
                <a:gd name="connsiteX9" fmla="*/ 1277470 w 1761565"/>
                <a:gd name="connsiteY9" fmla="*/ 256796 h 297150"/>
                <a:gd name="connsiteX10" fmla="*/ 1398494 w 1761565"/>
                <a:gd name="connsiteY10" fmla="*/ 14749 h 297150"/>
                <a:gd name="connsiteX11" fmla="*/ 1492623 w 1761565"/>
                <a:gd name="connsiteY11" fmla="*/ 176114 h 297150"/>
                <a:gd name="connsiteX12" fmla="*/ 1761565 w 1761565"/>
                <a:gd name="connsiteY12" fmla="*/ 176114 h 29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1565" h="297150">
                  <a:moveTo>
                    <a:pt x="0" y="203008"/>
                  </a:moveTo>
                  <a:cubicBezTo>
                    <a:pt x="95250" y="213093"/>
                    <a:pt x="190500" y="223179"/>
                    <a:pt x="255494" y="189561"/>
                  </a:cubicBezTo>
                  <a:cubicBezTo>
                    <a:pt x="320488" y="155943"/>
                    <a:pt x="347383" y="-16627"/>
                    <a:pt x="389965" y="1302"/>
                  </a:cubicBezTo>
                  <a:cubicBezTo>
                    <a:pt x="432547" y="19231"/>
                    <a:pt x="461682" y="294896"/>
                    <a:pt x="510988" y="297137"/>
                  </a:cubicBezTo>
                  <a:cubicBezTo>
                    <a:pt x="560294" y="299378"/>
                    <a:pt x="638735" y="19231"/>
                    <a:pt x="685800" y="14749"/>
                  </a:cubicBezTo>
                  <a:cubicBezTo>
                    <a:pt x="732865" y="10267"/>
                    <a:pt x="755276" y="272484"/>
                    <a:pt x="793376" y="270243"/>
                  </a:cubicBezTo>
                  <a:cubicBezTo>
                    <a:pt x="831476" y="268002"/>
                    <a:pt x="878541" y="5784"/>
                    <a:pt x="914400" y="1302"/>
                  </a:cubicBezTo>
                  <a:cubicBezTo>
                    <a:pt x="950259" y="-3180"/>
                    <a:pt x="968188" y="243349"/>
                    <a:pt x="1008529" y="243349"/>
                  </a:cubicBezTo>
                  <a:cubicBezTo>
                    <a:pt x="1048870" y="243349"/>
                    <a:pt x="1111624" y="-939"/>
                    <a:pt x="1156447" y="1302"/>
                  </a:cubicBezTo>
                  <a:cubicBezTo>
                    <a:pt x="1201270" y="3543"/>
                    <a:pt x="1237129" y="254555"/>
                    <a:pt x="1277470" y="256796"/>
                  </a:cubicBezTo>
                  <a:cubicBezTo>
                    <a:pt x="1317811" y="259037"/>
                    <a:pt x="1362635" y="28196"/>
                    <a:pt x="1398494" y="14749"/>
                  </a:cubicBezTo>
                  <a:cubicBezTo>
                    <a:pt x="1434353" y="1302"/>
                    <a:pt x="1432111" y="149220"/>
                    <a:pt x="1492623" y="176114"/>
                  </a:cubicBezTo>
                  <a:cubicBezTo>
                    <a:pt x="1553135" y="203008"/>
                    <a:pt x="1657350" y="189561"/>
                    <a:pt x="1761565" y="17611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934002" y="533400"/>
              <a:ext cx="1761565" cy="227815"/>
            </a:xfrm>
            <a:custGeom>
              <a:avLst/>
              <a:gdLst>
                <a:gd name="connsiteX0" fmla="*/ 0 w 1761565"/>
                <a:gd name="connsiteY0" fmla="*/ 203008 h 297150"/>
                <a:gd name="connsiteX1" fmla="*/ 255494 w 1761565"/>
                <a:gd name="connsiteY1" fmla="*/ 189561 h 297150"/>
                <a:gd name="connsiteX2" fmla="*/ 389965 w 1761565"/>
                <a:gd name="connsiteY2" fmla="*/ 1302 h 297150"/>
                <a:gd name="connsiteX3" fmla="*/ 510988 w 1761565"/>
                <a:gd name="connsiteY3" fmla="*/ 297137 h 297150"/>
                <a:gd name="connsiteX4" fmla="*/ 685800 w 1761565"/>
                <a:gd name="connsiteY4" fmla="*/ 14749 h 297150"/>
                <a:gd name="connsiteX5" fmla="*/ 793376 w 1761565"/>
                <a:gd name="connsiteY5" fmla="*/ 270243 h 297150"/>
                <a:gd name="connsiteX6" fmla="*/ 914400 w 1761565"/>
                <a:gd name="connsiteY6" fmla="*/ 1302 h 297150"/>
                <a:gd name="connsiteX7" fmla="*/ 1008529 w 1761565"/>
                <a:gd name="connsiteY7" fmla="*/ 243349 h 297150"/>
                <a:gd name="connsiteX8" fmla="*/ 1156447 w 1761565"/>
                <a:gd name="connsiteY8" fmla="*/ 1302 h 297150"/>
                <a:gd name="connsiteX9" fmla="*/ 1277470 w 1761565"/>
                <a:gd name="connsiteY9" fmla="*/ 256796 h 297150"/>
                <a:gd name="connsiteX10" fmla="*/ 1398494 w 1761565"/>
                <a:gd name="connsiteY10" fmla="*/ 14749 h 297150"/>
                <a:gd name="connsiteX11" fmla="*/ 1492623 w 1761565"/>
                <a:gd name="connsiteY11" fmla="*/ 176114 h 297150"/>
                <a:gd name="connsiteX12" fmla="*/ 1761565 w 1761565"/>
                <a:gd name="connsiteY12" fmla="*/ 176114 h 29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1565" h="297150">
                  <a:moveTo>
                    <a:pt x="0" y="203008"/>
                  </a:moveTo>
                  <a:cubicBezTo>
                    <a:pt x="95250" y="213093"/>
                    <a:pt x="190500" y="223179"/>
                    <a:pt x="255494" y="189561"/>
                  </a:cubicBezTo>
                  <a:cubicBezTo>
                    <a:pt x="320488" y="155943"/>
                    <a:pt x="347383" y="-16627"/>
                    <a:pt x="389965" y="1302"/>
                  </a:cubicBezTo>
                  <a:cubicBezTo>
                    <a:pt x="432547" y="19231"/>
                    <a:pt x="461682" y="294896"/>
                    <a:pt x="510988" y="297137"/>
                  </a:cubicBezTo>
                  <a:cubicBezTo>
                    <a:pt x="560294" y="299378"/>
                    <a:pt x="638735" y="19231"/>
                    <a:pt x="685800" y="14749"/>
                  </a:cubicBezTo>
                  <a:cubicBezTo>
                    <a:pt x="732865" y="10267"/>
                    <a:pt x="755276" y="272484"/>
                    <a:pt x="793376" y="270243"/>
                  </a:cubicBezTo>
                  <a:cubicBezTo>
                    <a:pt x="831476" y="268002"/>
                    <a:pt x="878541" y="5784"/>
                    <a:pt x="914400" y="1302"/>
                  </a:cubicBezTo>
                  <a:cubicBezTo>
                    <a:pt x="950259" y="-3180"/>
                    <a:pt x="968188" y="243349"/>
                    <a:pt x="1008529" y="243349"/>
                  </a:cubicBezTo>
                  <a:cubicBezTo>
                    <a:pt x="1048870" y="243349"/>
                    <a:pt x="1111624" y="-939"/>
                    <a:pt x="1156447" y="1302"/>
                  </a:cubicBezTo>
                  <a:cubicBezTo>
                    <a:pt x="1201270" y="3543"/>
                    <a:pt x="1237129" y="254555"/>
                    <a:pt x="1277470" y="256796"/>
                  </a:cubicBezTo>
                  <a:cubicBezTo>
                    <a:pt x="1317811" y="259037"/>
                    <a:pt x="1362635" y="28196"/>
                    <a:pt x="1398494" y="14749"/>
                  </a:cubicBezTo>
                  <a:cubicBezTo>
                    <a:pt x="1434353" y="1302"/>
                    <a:pt x="1432111" y="149220"/>
                    <a:pt x="1492623" y="176114"/>
                  </a:cubicBezTo>
                  <a:cubicBezTo>
                    <a:pt x="1553135" y="203008"/>
                    <a:pt x="1657350" y="189561"/>
                    <a:pt x="1761565" y="17611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5-Point Star 151"/>
          <p:cNvSpPr/>
          <p:nvPr/>
        </p:nvSpPr>
        <p:spPr>
          <a:xfrm>
            <a:off x="4516774" y="418707"/>
            <a:ext cx="453404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5-Point Star 152"/>
          <p:cNvSpPr/>
          <p:nvPr/>
        </p:nvSpPr>
        <p:spPr>
          <a:xfrm>
            <a:off x="-59478" y="76200"/>
            <a:ext cx="453404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393926" y="4050580"/>
            <a:ext cx="323191" cy="914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 flipV="1">
            <a:off x="2805953" y="3962400"/>
            <a:ext cx="299632" cy="851045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 165"/>
          <p:cNvSpPr/>
          <p:nvPr/>
        </p:nvSpPr>
        <p:spPr>
          <a:xfrm>
            <a:off x="5030871" y="3312459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6"/>
          <p:cNvSpPr/>
          <p:nvPr/>
        </p:nvSpPr>
        <p:spPr>
          <a:xfrm>
            <a:off x="5132294" y="3313244"/>
            <a:ext cx="1761565" cy="227815"/>
          </a:xfrm>
          <a:custGeom>
            <a:avLst/>
            <a:gdLst>
              <a:gd name="connsiteX0" fmla="*/ 0 w 1761565"/>
              <a:gd name="connsiteY0" fmla="*/ 203008 h 297150"/>
              <a:gd name="connsiteX1" fmla="*/ 255494 w 1761565"/>
              <a:gd name="connsiteY1" fmla="*/ 189561 h 297150"/>
              <a:gd name="connsiteX2" fmla="*/ 389965 w 1761565"/>
              <a:gd name="connsiteY2" fmla="*/ 1302 h 297150"/>
              <a:gd name="connsiteX3" fmla="*/ 510988 w 1761565"/>
              <a:gd name="connsiteY3" fmla="*/ 297137 h 297150"/>
              <a:gd name="connsiteX4" fmla="*/ 685800 w 1761565"/>
              <a:gd name="connsiteY4" fmla="*/ 14749 h 297150"/>
              <a:gd name="connsiteX5" fmla="*/ 793376 w 1761565"/>
              <a:gd name="connsiteY5" fmla="*/ 270243 h 297150"/>
              <a:gd name="connsiteX6" fmla="*/ 914400 w 1761565"/>
              <a:gd name="connsiteY6" fmla="*/ 1302 h 297150"/>
              <a:gd name="connsiteX7" fmla="*/ 1008529 w 1761565"/>
              <a:gd name="connsiteY7" fmla="*/ 243349 h 297150"/>
              <a:gd name="connsiteX8" fmla="*/ 1156447 w 1761565"/>
              <a:gd name="connsiteY8" fmla="*/ 1302 h 297150"/>
              <a:gd name="connsiteX9" fmla="*/ 1277470 w 1761565"/>
              <a:gd name="connsiteY9" fmla="*/ 256796 h 297150"/>
              <a:gd name="connsiteX10" fmla="*/ 1398494 w 1761565"/>
              <a:gd name="connsiteY10" fmla="*/ 14749 h 297150"/>
              <a:gd name="connsiteX11" fmla="*/ 1492623 w 1761565"/>
              <a:gd name="connsiteY11" fmla="*/ 176114 h 297150"/>
              <a:gd name="connsiteX12" fmla="*/ 1761565 w 1761565"/>
              <a:gd name="connsiteY12" fmla="*/ 176114 h 29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565" h="297150">
                <a:moveTo>
                  <a:pt x="0" y="203008"/>
                </a:moveTo>
                <a:cubicBezTo>
                  <a:pt x="95250" y="213093"/>
                  <a:pt x="190500" y="223179"/>
                  <a:pt x="255494" y="189561"/>
                </a:cubicBezTo>
                <a:cubicBezTo>
                  <a:pt x="320488" y="155943"/>
                  <a:pt x="347383" y="-16627"/>
                  <a:pt x="389965" y="1302"/>
                </a:cubicBezTo>
                <a:cubicBezTo>
                  <a:pt x="432547" y="19231"/>
                  <a:pt x="461682" y="294896"/>
                  <a:pt x="510988" y="297137"/>
                </a:cubicBezTo>
                <a:cubicBezTo>
                  <a:pt x="560294" y="299378"/>
                  <a:pt x="638735" y="19231"/>
                  <a:pt x="685800" y="14749"/>
                </a:cubicBezTo>
                <a:cubicBezTo>
                  <a:pt x="732865" y="10267"/>
                  <a:pt x="755276" y="272484"/>
                  <a:pt x="793376" y="270243"/>
                </a:cubicBezTo>
                <a:cubicBezTo>
                  <a:pt x="831476" y="268002"/>
                  <a:pt x="878541" y="5784"/>
                  <a:pt x="914400" y="1302"/>
                </a:cubicBezTo>
                <a:cubicBezTo>
                  <a:pt x="950259" y="-3180"/>
                  <a:pt x="968188" y="243349"/>
                  <a:pt x="1008529" y="243349"/>
                </a:cubicBezTo>
                <a:cubicBezTo>
                  <a:pt x="1048870" y="243349"/>
                  <a:pt x="1111624" y="-939"/>
                  <a:pt x="1156447" y="1302"/>
                </a:cubicBezTo>
                <a:cubicBezTo>
                  <a:pt x="1201270" y="3543"/>
                  <a:pt x="1237129" y="254555"/>
                  <a:pt x="1277470" y="256796"/>
                </a:cubicBezTo>
                <a:cubicBezTo>
                  <a:pt x="1317811" y="259037"/>
                  <a:pt x="1362635" y="28196"/>
                  <a:pt x="1398494" y="14749"/>
                </a:cubicBezTo>
                <a:cubicBezTo>
                  <a:pt x="1434353" y="1302"/>
                  <a:pt x="1432111" y="149220"/>
                  <a:pt x="1492623" y="176114"/>
                </a:cubicBezTo>
                <a:cubicBezTo>
                  <a:pt x="1553135" y="203008"/>
                  <a:pt x="1657350" y="189561"/>
                  <a:pt x="1761565" y="176114"/>
                </a:cubicBezTo>
              </a:path>
            </a:pathLst>
          </a:custGeom>
          <a:noFill/>
          <a:ln>
            <a:solidFill>
              <a:srgbClr val="2BF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5-Point Star 163"/>
          <p:cNvSpPr/>
          <p:nvPr/>
        </p:nvSpPr>
        <p:spPr>
          <a:xfrm>
            <a:off x="5684951" y="176056"/>
            <a:ext cx="453404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5-Point Star 164"/>
          <p:cNvSpPr/>
          <p:nvPr/>
        </p:nvSpPr>
        <p:spPr>
          <a:xfrm>
            <a:off x="2602810" y="76200"/>
            <a:ext cx="453404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/>
              <p:cNvSpPr txBox="1"/>
              <p:nvPr/>
            </p:nvSpPr>
            <p:spPr>
              <a:xfrm>
                <a:off x="4661765" y="1791130"/>
                <a:ext cx="672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65" y="1791130"/>
                <a:ext cx="672235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Straight Arrow Connector 168"/>
          <p:cNvCxnSpPr/>
          <p:nvPr/>
        </p:nvCxnSpPr>
        <p:spPr>
          <a:xfrm flipV="1">
            <a:off x="4648200" y="3975846"/>
            <a:ext cx="307845" cy="914400"/>
          </a:xfrm>
          <a:prstGeom prst="straightConnector1">
            <a:avLst/>
          </a:prstGeom>
          <a:ln w="38100">
            <a:solidFill>
              <a:srgbClr val="2BF70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 flipV="1">
            <a:off x="6972928" y="3995112"/>
            <a:ext cx="299632" cy="8647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555521" y="2994612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2233254" y="2967006"/>
            <a:ext cx="822960" cy="82296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447800" y="3657600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Arc 177"/>
          <p:cNvSpPr/>
          <p:nvPr/>
        </p:nvSpPr>
        <p:spPr>
          <a:xfrm>
            <a:off x="-99441" y="3026337"/>
            <a:ext cx="937641" cy="6312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-685800" y="2615625"/>
            <a:ext cx="1165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is conserved at the vertex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638570" y="3675529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29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200400" y="20574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00400" y="4267200"/>
            <a:ext cx="2438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419600" y="990600"/>
            <a:ext cx="0" cy="10972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19600" y="4267200"/>
            <a:ext cx="0" cy="10972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438400" y="1371600"/>
            <a:ext cx="3886200" cy="3581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19200" y="2326341"/>
            <a:ext cx="4800600" cy="2438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352800" y="3204882"/>
            <a:ext cx="30480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  <a:endCxn id="14" idx="4"/>
          </p:cNvCxnSpPr>
          <p:nvPr/>
        </p:nvCxnSpPr>
        <p:spPr>
          <a:xfrm>
            <a:off x="3505200" y="3204882"/>
            <a:ext cx="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  <a:endCxn id="14" idx="6"/>
          </p:cNvCxnSpPr>
          <p:nvPr/>
        </p:nvCxnSpPr>
        <p:spPr>
          <a:xfrm>
            <a:off x="3352800" y="3357282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398520" y="3657600"/>
            <a:ext cx="182880" cy="182880"/>
            <a:chOff x="3352800" y="3657600"/>
            <a:chExt cx="304800" cy="304800"/>
          </a:xfrm>
        </p:grpSpPr>
        <p:sp>
          <p:nvSpPr>
            <p:cNvPr id="19" name="Oval 1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19" idx="2"/>
              <a:endCxn id="19" idx="6"/>
            </p:cNvCxnSpPr>
            <p:nvPr/>
          </p:nvCxnSpPr>
          <p:spPr>
            <a:xfrm>
              <a:off x="3352800" y="3810000"/>
              <a:ext cx="3048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228600" y="304800"/>
            <a:ext cx="30480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2" idx="0"/>
            <a:endCxn id="22" idx="4"/>
          </p:cNvCxnSpPr>
          <p:nvPr/>
        </p:nvCxnSpPr>
        <p:spPr>
          <a:xfrm>
            <a:off x="381000" y="304800"/>
            <a:ext cx="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" idx="2"/>
            <a:endCxn id="22" idx="6"/>
          </p:cNvCxnSpPr>
          <p:nvPr/>
        </p:nvCxnSpPr>
        <p:spPr>
          <a:xfrm>
            <a:off x="228600" y="457200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28600" y="914400"/>
            <a:ext cx="30480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5" idx="2"/>
            <a:endCxn id="25" idx="6"/>
          </p:cNvCxnSpPr>
          <p:nvPr/>
        </p:nvCxnSpPr>
        <p:spPr>
          <a:xfrm>
            <a:off x="228600" y="1066800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415118" y="2716306"/>
            <a:ext cx="304800" cy="304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4"/>
          </p:cNvCxnSpPr>
          <p:nvPr/>
        </p:nvCxnSpPr>
        <p:spPr>
          <a:xfrm>
            <a:off x="4567518" y="2716306"/>
            <a:ext cx="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2"/>
            <a:endCxn id="27" idx="6"/>
          </p:cNvCxnSpPr>
          <p:nvPr/>
        </p:nvCxnSpPr>
        <p:spPr>
          <a:xfrm>
            <a:off x="4415118" y="2868706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495800" y="3093720"/>
            <a:ext cx="182880" cy="182880"/>
            <a:chOff x="4495800" y="3200400"/>
            <a:chExt cx="304800" cy="304800"/>
          </a:xfrm>
        </p:grpSpPr>
        <p:sp>
          <p:nvSpPr>
            <p:cNvPr id="30" name="Oval 29"/>
            <p:cNvSpPr/>
            <p:nvPr/>
          </p:nvSpPr>
          <p:spPr>
            <a:xfrm>
              <a:off x="4495800" y="3200400"/>
              <a:ext cx="304800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2"/>
              <a:endCxn id="30" idx="6"/>
            </p:cNvCxnSpPr>
            <p:nvPr/>
          </p:nvCxnSpPr>
          <p:spPr>
            <a:xfrm>
              <a:off x="4495800" y="3352800"/>
              <a:ext cx="3048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 flipV="1">
            <a:off x="4572000" y="2286000"/>
            <a:ext cx="0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505200" y="2743200"/>
            <a:ext cx="0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491753" y="3886200"/>
            <a:ext cx="0" cy="3810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585447" y="3314700"/>
            <a:ext cx="0" cy="3810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19600" y="990600"/>
            <a:ext cx="3566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419600" y="5349240"/>
            <a:ext cx="2133600" cy="15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24800" y="2971800"/>
            <a:ext cx="0" cy="822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924800" y="3603812"/>
            <a:ext cx="0" cy="17373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>
            <a:off x="6492240" y="5344758"/>
            <a:ext cx="2743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187440" y="5349240"/>
            <a:ext cx="731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7751781" y="2868706"/>
            <a:ext cx="173019" cy="103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751781" y="2667000"/>
            <a:ext cx="365760" cy="2017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751781" y="2514600"/>
            <a:ext cx="36576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751781" y="2324100"/>
            <a:ext cx="365760" cy="190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772400" y="2160494"/>
            <a:ext cx="36576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772400" y="1981200"/>
            <a:ext cx="365760" cy="190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980381" y="1878106"/>
            <a:ext cx="173019" cy="103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980381" y="990600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955280" y="1539240"/>
            <a:ext cx="1722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934661" y="3314700"/>
            <a:ext cx="675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610600" y="3093720"/>
            <a:ext cx="0" cy="415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816340" y="3093720"/>
            <a:ext cx="0" cy="4114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816340" y="3276600"/>
            <a:ext cx="8610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677400" y="14478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677400" y="318650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677400" y="2171700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V</a:t>
            </a:r>
            <a:r>
              <a:rPr lang="en-US" sz="2800" baseline="-25000" dirty="0">
                <a:latin typeface="Book Antiqua" panose="02040602050305030304" pitchFamily="18" charset="0"/>
              </a:rPr>
              <a:t>out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860280" y="1630680"/>
            <a:ext cx="0" cy="606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6" idx="7"/>
          </p:cNvCxnSpPr>
          <p:nvPr/>
        </p:nvCxnSpPr>
        <p:spPr>
          <a:xfrm flipH="1">
            <a:off x="9833498" y="2667000"/>
            <a:ext cx="26782" cy="546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697573" y="514290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Current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486400" y="996405"/>
            <a:ext cx="1143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1524000" y="455676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295400" y="4724400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Particle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315200" y="21291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754150" y="3500735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654501" y="5341619"/>
            <a:ext cx="1280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733800" y="4320092"/>
            <a:ext cx="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581400" y="4472492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19500" y="1878106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134380" y="3070868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Gas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68714" y="2895600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429000" y="36531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electron</a:t>
            </a:r>
          </a:p>
        </p:txBody>
      </p:sp>
    </p:spTree>
    <p:extLst>
      <p:ext uri="{BB962C8B-B14F-4D97-AF65-F5344CB8AC3E}">
        <p14:creationId xmlns:p14="http://schemas.microsoft.com/office/powerpoint/2010/main" val="241113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 flipH="1">
            <a:off x="812148" y="224522"/>
            <a:ext cx="433178" cy="1625207"/>
          </a:xfrm>
          <a:prstGeom prst="arc">
            <a:avLst>
              <a:gd name="adj1" fmla="val 16200000"/>
              <a:gd name="adj2" fmla="val 5706961"/>
            </a:avLst>
          </a:prstGeom>
          <a:solidFill>
            <a:schemeClr val="bg1">
              <a:lumMod val="95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822011" y="228600"/>
            <a:ext cx="0" cy="1595367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0310" y="220177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86007" y="220939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2710" y="220939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38407" y="220939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90807" y="220939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43207" y="2209397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16181" y="2325602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96744" y="233186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62207" y="2331861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14607" y="2357987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80070" y="2324786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2470" y="2344924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32469" y="2448066"/>
            <a:ext cx="47548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002306" y="1994647"/>
            <a:ext cx="0" cy="4572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092388" y="224522"/>
            <a:ext cx="14873" cy="156910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4419600" y="228600"/>
            <a:ext cx="0" cy="6400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370216" y="2452561"/>
            <a:ext cx="280094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997096" y="224522"/>
            <a:ext cx="2655582" cy="1625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Discharge tube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997097" y="1870589"/>
            <a:ext cx="485321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988482" y="224522"/>
            <a:ext cx="485321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57600" y="224522"/>
            <a:ext cx="4537" cy="164969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 flipV="1">
            <a:off x="3517553" y="1863565"/>
            <a:ext cx="28009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 flipV="1">
            <a:off x="3966984" y="1875918"/>
            <a:ext cx="28009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 flipH="1">
            <a:off x="4549588" y="1546412"/>
            <a:ext cx="0" cy="9144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3370216" y="1990098"/>
            <a:ext cx="0" cy="4572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379694" y="2003612"/>
            <a:ext cx="27432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013497" y="708106"/>
            <a:ext cx="45719" cy="58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502920" y="708106"/>
            <a:ext cx="54864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518160" y="1289069"/>
            <a:ext cx="54864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59529" y="999389"/>
            <a:ext cx="36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38564" y="950153"/>
            <a:ext cx="182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39578" y="721553"/>
            <a:ext cx="0" cy="2286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41388" y="990600"/>
            <a:ext cx="0" cy="2743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021374" y="2181113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73774" y="2188733"/>
            <a:ext cx="0" cy="464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087245" y="2304938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267808" y="2311197"/>
            <a:ext cx="0" cy="232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2267712" y="2440795"/>
            <a:ext cx="118872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33400" y="2451847"/>
            <a:ext cx="149047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39578" y="1274787"/>
            <a:ext cx="0" cy="118872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5029200" y="381000"/>
            <a:ext cx="699527" cy="0"/>
          </a:xfrm>
          <a:prstGeom prst="straightConnector1">
            <a:avLst/>
          </a:prstGeom>
          <a:ln w="28575"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4419600" y="571500"/>
            <a:ext cx="2330219" cy="876300"/>
          </a:xfrm>
          <a:custGeom>
            <a:avLst/>
            <a:gdLst>
              <a:gd name="connsiteX0" fmla="*/ 0 w 1627094"/>
              <a:gd name="connsiteY0" fmla="*/ 0 h 726824"/>
              <a:gd name="connsiteX1" fmla="*/ 147918 w 1627094"/>
              <a:gd name="connsiteY1" fmla="*/ 13447 h 726824"/>
              <a:gd name="connsiteX2" fmla="*/ 161365 w 1627094"/>
              <a:gd name="connsiteY2" fmla="*/ 53788 h 726824"/>
              <a:gd name="connsiteX3" fmla="*/ 174812 w 1627094"/>
              <a:gd name="connsiteY3" fmla="*/ 121024 h 726824"/>
              <a:gd name="connsiteX4" fmla="*/ 322730 w 1627094"/>
              <a:gd name="connsiteY4" fmla="*/ 134471 h 726824"/>
              <a:gd name="connsiteX5" fmla="*/ 309282 w 1627094"/>
              <a:gd name="connsiteY5" fmla="*/ 215153 h 726824"/>
              <a:gd name="connsiteX6" fmla="*/ 336177 w 1627094"/>
              <a:gd name="connsiteY6" fmla="*/ 242047 h 726824"/>
              <a:gd name="connsiteX7" fmla="*/ 470647 w 1627094"/>
              <a:gd name="connsiteY7" fmla="*/ 228600 h 726824"/>
              <a:gd name="connsiteX8" fmla="*/ 510988 w 1627094"/>
              <a:gd name="connsiteY8" fmla="*/ 215153 h 726824"/>
              <a:gd name="connsiteX9" fmla="*/ 551330 w 1627094"/>
              <a:gd name="connsiteY9" fmla="*/ 295836 h 726824"/>
              <a:gd name="connsiteX10" fmla="*/ 618565 w 1627094"/>
              <a:gd name="connsiteY10" fmla="*/ 349624 h 726824"/>
              <a:gd name="connsiteX11" fmla="*/ 712694 w 1627094"/>
              <a:gd name="connsiteY11" fmla="*/ 336177 h 726824"/>
              <a:gd name="connsiteX12" fmla="*/ 726141 w 1627094"/>
              <a:gd name="connsiteY12" fmla="*/ 389965 h 726824"/>
              <a:gd name="connsiteX13" fmla="*/ 766482 w 1627094"/>
              <a:gd name="connsiteY13" fmla="*/ 403412 h 726824"/>
              <a:gd name="connsiteX14" fmla="*/ 887506 w 1627094"/>
              <a:gd name="connsiteY14" fmla="*/ 416859 h 726824"/>
              <a:gd name="connsiteX15" fmla="*/ 900953 w 1627094"/>
              <a:gd name="connsiteY15" fmla="*/ 457200 h 726824"/>
              <a:gd name="connsiteX16" fmla="*/ 995082 w 1627094"/>
              <a:gd name="connsiteY16" fmla="*/ 470647 h 726824"/>
              <a:gd name="connsiteX17" fmla="*/ 1062318 w 1627094"/>
              <a:gd name="connsiteY17" fmla="*/ 457200 h 726824"/>
              <a:gd name="connsiteX18" fmla="*/ 1089212 w 1627094"/>
              <a:gd name="connsiteY18" fmla="*/ 497541 h 726824"/>
              <a:gd name="connsiteX19" fmla="*/ 1102659 w 1627094"/>
              <a:gd name="connsiteY19" fmla="*/ 537883 h 726824"/>
              <a:gd name="connsiteX20" fmla="*/ 1143000 w 1627094"/>
              <a:gd name="connsiteY20" fmla="*/ 551330 h 726824"/>
              <a:gd name="connsiteX21" fmla="*/ 1264024 w 1627094"/>
              <a:gd name="connsiteY21" fmla="*/ 564777 h 726824"/>
              <a:gd name="connsiteX22" fmla="*/ 1277471 w 1627094"/>
              <a:gd name="connsiteY22" fmla="*/ 605118 h 726824"/>
              <a:gd name="connsiteX23" fmla="*/ 1317812 w 1627094"/>
              <a:gd name="connsiteY23" fmla="*/ 632012 h 726824"/>
              <a:gd name="connsiteX24" fmla="*/ 1452282 w 1627094"/>
              <a:gd name="connsiteY24" fmla="*/ 658906 h 726824"/>
              <a:gd name="connsiteX25" fmla="*/ 1479177 w 1627094"/>
              <a:gd name="connsiteY25" fmla="*/ 685800 h 726824"/>
              <a:gd name="connsiteX26" fmla="*/ 1559859 w 1627094"/>
              <a:gd name="connsiteY26" fmla="*/ 658906 h 726824"/>
              <a:gd name="connsiteX27" fmla="*/ 1546412 w 1627094"/>
              <a:gd name="connsiteY27" fmla="*/ 699247 h 726824"/>
              <a:gd name="connsiteX28" fmla="*/ 1627094 w 1627094"/>
              <a:gd name="connsiteY28" fmla="*/ 726141 h 72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27094" h="726824">
                <a:moveTo>
                  <a:pt x="0" y="0"/>
                </a:moveTo>
                <a:cubicBezTo>
                  <a:pt x="49306" y="4482"/>
                  <a:pt x="100949" y="-2209"/>
                  <a:pt x="147918" y="13447"/>
                </a:cubicBezTo>
                <a:cubicBezTo>
                  <a:pt x="161365" y="17929"/>
                  <a:pt x="157927" y="40037"/>
                  <a:pt x="161365" y="53788"/>
                </a:cubicBezTo>
                <a:cubicBezTo>
                  <a:pt x="166908" y="75961"/>
                  <a:pt x="154369" y="110803"/>
                  <a:pt x="174812" y="121024"/>
                </a:cubicBezTo>
                <a:cubicBezTo>
                  <a:pt x="219094" y="143165"/>
                  <a:pt x="273424" y="129989"/>
                  <a:pt x="322730" y="134471"/>
                </a:cubicBezTo>
                <a:cubicBezTo>
                  <a:pt x="318247" y="161365"/>
                  <a:pt x="305900" y="188099"/>
                  <a:pt x="309282" y="215153"/>
                </a:cubicBezTo>
                <a:cubicBezTo>
                  <a:pt x="310855" y="227733"/>
                  <a:pt x="323543" y="240994"/>
                  <a:pt x="336177" y="242047"/>
                </a:cubicBezTo>
                <a:cubicBezTo>
                  <a:pt x="381068" y="245788"/>
                  <a:pt x="425824" y="233082"/>
                  <a:pt x="470647" y="228600"/>
                </a:cubicBezTo>
                <a:cubicBezTo>
                  <a:pt x="484094" y="224118"/>
                  <a:pt x="497827" y="209889"/>
                  <a:pt x="510988" y="215153"/>
                </a:cubicBezTo>
                <a:cubicBezTo>
                  <a:pt x="535073" y="224787"/>
                  <a:pt x="542132" y="277439"/>
                  <a:pt x="551330" y="295836"/>
                </a:cubicBezTo>
                <a:cubicBezTo>
                  <a:pt x="575660" y="344495"/>
                  <a:pt x="572037" y="334115"/>
                  <a:pt x="618565" y="349624"/>
                </a:cubicBezTo>
                <a:cubicBezTo>
                  <a:pt x="646947" y="330703"/>
                  <a:pt x="674487" y="297970"/>
                  <a:pt x="712694" y="336177"/>
                </a:cubicBezTo>
                <a:cubicBezTo>
                  <a:pt x="725762" y="349245"/>
                  <a:pt x="714596" y="375534"/>
                  <a:pt x="726141" y="389965"/>
                </a:cubicBezTo>
                <a:cubicBezTo>
                  <a:pt x="734996" y="401033"/>
                  <a:pt x="752500" y="401082"/>
                  <a:pt x="766482" y="403412"/>
                </a:cubicBezTo>
                <a:cubicBezTo>
                  <a:pt x="806519" y="410085"/>
                  <a:pt x="847165" y="412377"/>
                  <a:pt x="887506" y="416859"/>
                </a:cubicBezTo>
                <a:cubicBezTo>
                  <a:pt x="891988" y="430306"/>
                  <a:pt x="892098" y="446132"/>
                  <a:pt x="900953" y="457200"/>
                </a:cubicBezTo>
                <a:cubicBezTo>
                  <a:pt x="935740" y="500684"/>
                  <a:pt x="949551" y="480765"/>
                  <a:pt x="995082" y="470647"/>
                </a:cubicBezTo>
                <a:cubicBezTo>
                  <a:pt x="1017394" y="465689"/>
                  <a:pt x="1039906" y="461682"/>
                  <a:pt x="1062318" y="457200"/>
                </a:cubicBezTo>
                <a:cubicBezTo>
                  <a:pt x="1071283" y="470647"/>
                  <a:pt x="1081985" y="483086"/>
                  <a:pt x="1089212" y="497541"/>
                </a:cubicBezTo>
                <a:cubicBezTo>
                  <a:pt x="1095551" y="510219"/>
                  <a:pt x="1092636" y="527860"/>
                  <a:pt x="1102659" y="537883"/>
                </a:cubicBezTo>
                <a:cubicBezTo>
                  <a:pt x="1112682" y="547906"/>
                  <a:pt x="1129018" y="549000"/>
                  <a:pt x="1143000" y="551330"/>
                </a:cubicBezTo>
                <a:cubicBezTo>
                  <a:pt x="1183037" y="558003"/>
                  <a:pt x="1223683" y="560295"/>
                  <a:pt x="1264024" y="564777"/>
                </a:cubicBezTo>
                <a:cubicBezTo>
                  <a:pt x="1268506" y="578224"/>
                  <a:pt x="1268616" y="594050"/>
                  <a:pt x="1277471" y="605118"/>
                </a:cubicBezTo>
                <a:cubicBezTo>
                  <a:pt x="1287567" y="617738"/>
                  <a:pt x="1302957" y="625646"/>
                  <a:pt x="1317812" y="632012"/>
                </a:cubicBezTo>
                <a:cubicBezTo>
                  <a:pt x="1343343" y="642954"/>
                  <a:pt x="1434081" y="655872"/>
                  <a:pt x="1452282" y="658906"/>
                </a:cubicBezTo>
                <a:cubicBezTo>
                  <a:pt x="1461247" y="667871"/>
                  <a:pt x="1466499" y="685800"/>
                  <a:pt x="1479177" y="685800"/>
                </a:cubicBezTo>
                <a:cubicBezTo>
                  <a:pt x="1507526" y="685800"/>
                  <a:pt x="1559859" y="658906"/>
                  <a:pt x="1559859" y="658906"/>
                </a:cubicBezTo>
                <a:cubicBezTo>
                  <a:pt x="1555377" y="672353"/>
                  <a:pt x="1541148" y="686086"/>
                  <a:pt x="1546412" y="699247"/>
                </a:cubicBezTo>
                <a:cubicBezTo>
                  <a:pt x="1560153" y="733600"/>
                  <a:pt x="1602034" y="726141"/>
                  <a:pt x="1627094" y="7261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rc 133"/>
          <p:cNvSpPr/>
          <p:nvPr/>
        </p:nvSpPr>
        <p:spPr>
          <a:xfrm rot="2982669">
            <a:off x="4445583" y="350453"/>
            <a:ext cx="391758" cy="587293"/>
          </a:xfrm>
          <a:prstGeom prst="arc">
            <a:avLst>
              <a:gd name="adj1" fmla="val 16200000"/>
              <a:gd name="adj2" fmla="val 204163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 rot="20512828">
            <a:off x="4452393" y="464634"/>
            <a:ext cx="548640" cy="67760"/>
          </a:xfrm>
          <a:custGeom>
            <a:avLst/>
            <a:gdLst>
              <a:gd name="connsiteX0" fmla="*/ 501886 w 501886"/>
              <a:gd name="connsiteY0" fmla="*/ 27419 h 67760"/>
              <a:gd name="connsiteX1" fmla="*/ 380863 w 501886"/>
              <a:gd name="connsiteY1" fmla="*/ 13972 h 67760"/>
              <a:gd name="connsiteX2" fmla="*/ 300180 w 501886"/>
              <a:gd name="connsiteY2" fmla="*/ 67760 h 67760"/>
              <a:gd name="connsiteX3" fmla="*/ 152263 w 501886"/>
              <a:gd name="connsiteY3" fmla="*/ 13972 h 67760"/>
              <a:gd name="connsiteX4" fmla="*/ 111922 w 501886"/>
              <a:gd name="connsiteY4" fmla="*/ 525 h 67760"/>
              <a:gd name="connsiteX5" fmla="*/ 44686 w 501886"/>
              <a:gd name="connsiteY5" fmla="*/ 13972 h 67760"/>
              <a:gd name="connsiteX6" fmla="*/ 17792 w 501886"/>
              <a:gd name="connsiteY6" fmla="*/ 27419 h 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86" h="67760">
                <a:moveTo>
                  <a:pt x="501886" y="27419"/>
                </a:moveTo>
                <a:cubicBezTo>
                  <a:pt x="445502" y="4865"/>
                  <a:pt x="436623" y="-13908"/>
                  <a:pt x="380863" y="13972"/>
                </a:cubicBezTo>
                <a:cubicBezTo>
                  <a:pt x="351953" y="28427"/>
                  <a:pt x="300180" y="67760"/>
                  <a:pt x="300180" y="67760"/>
                </a:cubicBezTo>
                <a:cubicBezTo>
                  <a:pt x="206624" y="30338"/>
                  <a:pt x="255844" y="48499"/>
                  <a:pt x="152263" y="13972"/>
                </a:cubicBezTo>
                <a:lnTo>
                  <a:pt x="111922" y="525"/>
                </a:lnTo>
                <a:cubicBezTo>
                  <a:pt x="89510" y="5007"/>
                  <a:pt x="66859" y="8429"/>
                  <a:pt x="44686" y="13972"/>
                </a:cubicBezTo>
                <a:cubicBezTo>
                  <a:pt x="-14772" y="28836"/>
                  <a:pt x="-5129" y="27419"/>
                  <a:pt x="17792" y="27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 rot="-840000" flipH="1">
            <a:off x="4490756" y="422087"/>
            <a:ext cx="339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319793" y="990600"/>
            <a:ext cx="699527" cy="0"/>
          </a:xfrm>
          <a:prstGeom prst="straightConnector1">
            <a:avLst/>
          </a:prstGeom>
          <a:ln w="28575"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eform 139"/>
          <p:cNvSpPr/>
          <p:nvPr/>
        </p:nvSpPr>
        <p:spPr>
          <a:xfrm>
            <a:off x="4267199" y="990600"/>
            <a:ext cx="2336201" cy="885318"/>
          </a:xfrm>
          <a:custGeom>
            <a:avLst/>
            <a:gdLst>
              <a:gd name="connsiteX0" fmla="*/ 0 w 1627094"/>
              <a:gd name="connsiteY0" fmla="*/ 0 h 726824"/>
              <a:gd name="connsiteX1" fmla="*/ 147918 w 1627094"/>
              <a:gd name="connsiteY1" fmla="*/ 13447 h 726824"/>
              <a:gd name="connsiteX2" fmla="*/ 161365 w 1627094"/>
              <a:gd name="connsiteY2" fmla="*/ 53788 h 726824"/>
              <a:gd name="connsiteX3" fmla="*/ 174812 w 1627094"/>
              <a:gd name="connsiteY3" fmla="*/ 121024 h 726824"/>
              <a:gd name="connsiteX4" fmla="*/ 322730 w 1627094"/>
              <a:gd name="connsiteY4" fmla="*/ 134471 h 726824"/>
              <a:gd name="connsiteX5" fmla="*/ 309282 w 1627094"/>
              <a:gd name="connsiteY5" fmla="*/ 215153 h 726824"/>
              <a:gd name="connsiteX6" fmla="*/ 336177 w 1627094"/>
              <a:gd name="connsiteY6" fmla="*/ 242047 h 726824"/>
              <a:gd name="connsiteX7" fmla="*/ 470647 w 1627094"/>
              <a:gd name="connsiteY7" fmla="*/ 228600 h 726824"/>
              <a:gd name="connsiteX8" fmla="*/ 510988 w 1627094"/>
              <a:gd name="connsiteY8" fmla="*/ 215153 h 726824"/>
              <a:gd name="connsiteX9" fmla="*/ 551330 w 1627094"/>
              <a:gd name="connsiteY9" fmla="*/ 295836 h 726824"/>
              <a:gd name="connsiteX10" fmla="*/ 618565 w 1627094"/>
              <a:gd name="connsiteY10" fmla="*/ 349624 h 726824"/>
              <a:gd name="connsiteX11" fmla="*/ 712694 w 1627094"/>
              <a:gd name="connsiteY11" fmla="*/ 336177 h 726824"/>
              <a:gd name="connsiteX12" fmla="*/ 726141 w 1627094"/>
              <a:gd name="connsiteY12" fmla="*/ 389965 h 726824"/>
              <a:gd name="connsiteX13" fmla="*/ 766482 w 1627094"/>
              <a:gd name="connsiteY13" fmla="*/ 403412 h 726824"/>
              <a:gd name="connsiteX14" fmla="*/ 887506 w 1627094"/>
              <a:gd name="connsiteY14" fmla="*/ 416859 h 726824"/>
              <a:gd name="connsiteX15" fmla="*/ 900953 w 1627094"/>
              <a:gd name="connsiteY15" fmla="*/ 457200 h 726824"/>
              <a:gd name="connsiteX16" fmla="*/ 995082 w 1627094"/>
              <a:gd name="connsiteY16" fmla="*/ 470647 h 726824"/>
              <a:gd name="connsiteX17" fmla="*/ 1062318 w 1627094"/>
              <a:gd name="connsiteY17" fmla="*/ 457200 h 726824"/>
              <a:gd name="connsiteX18" fmla="*/ 1089212 w 1627094"/>
              <a:gd name="connsiteY18" fmla="*/ 497541 h 726824"/>
              <a:gd name="connsiteX19" fmla="*/ 1102659 w 1627094"/>
              <a:gd name="connsiteY19" fmla="*/ 537883 h 726824"/>
              <a:gd name="connsiteX20" fmla="*/ 1143000 w 1627094"/>
              <a:gd name="connsiteY20" fmla="*/ 551330 h 726824"/>
              <a:gd name="connsiteX21" fmla="*/ 1264024 w 1627094"/>
              <a:gd name="connsiteY21" fmla="*/ 564777 h 726824"/>
              <a:gd name="connsiteX22" fmla="*/ 1277471 w 1627094"/>
              <a:gd name="connsiteY22" fmla="*/ 605118 h 726824"/>
              <a:gd name="connsiteX23" fmla="*/ 1317812 w 1627094"/>
              <a:gd name="connsiteY23" fmla="*/ 632012 h 726824"/>
              <a:gd name="connsiteX24" fmla="*/ 1452282 w 1627094"/>
              <a:gd name="connsiteY24" fmla="*/ 658906 h 726824"/>
              <a:gd name="connsiteX25" fmla="*/ 1479177 w 1627094"/>
              <a:gd name="connsiteY25" fmla="*/ 685800 h 726824"/>
              <a:gd name="connsiteX26" fmla="*/ 1559859 w 1627094"/>
              <a:gd name="connsiteY26" fmla="*/ 658906 h 726824"/>
              <a:gd name="connsiteX27" fmla="*/ 1546412 w 1627094"/>
              <a:gd name="connsiteY27" fmla="*/ 699247 h 726824"/>
              <a:gd name="connsiteX28" fmla="*/ 1627094 w 1627094"/>
              <a:gd name="connsiteY28" fmla="*/ 726141 h 72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27094" h="726824">
                <a:moveTo>
                  <a:pt x="0" y="0"/>
                </a:moveTo>
                <a:cubicBezTo>
                  <a:pt x="49306" y="4482"/>
                  <a:pt x="100949" y="-2209"/>
                  <a:pt x="147918" y="13447"/>
                </a:cubicBezTo>
                <a:cubicBezTo>
                  <a:pt x="161365" y="17929"/>
                  <a:pt x="157927" y="40037"/>
                  <a:pt x="161365" y="53788"/>
                </a:cubicBezTo>
                <a:cubicBezTo>
                  <a:pt x="166908" y="75961"/>
                  <a:pt x="154369" y="110803"/>
                  <a:pt x="174812" y="121024"/>
                </a:cubicBezTo>
                <a:cubicBezTo>
                  <a:pt x="219094" y="143165"/>
                  <a:pt x="273424" y="129989"/>
                  <a:pt x="322730" y="134471"/>
                </a:cubicBezTo>
                <a:cubicBezTo>
                  <a:pt x="318247" y="161365"/>
                  <a:pt x="305900" y="188099"/>
                  <a:pt x="309282" y="215153"/>
                </a:cubicBezTo>
                <a:cubicBezTo>
                  <a:pt x="310855" y="227733"/>
                  <a:pt x="323543" y="240994"/>
                  <a:pt x="336177" y="242047"/>
                </a:cubicBezTo>
                <a:cubicBezTo>
                  <a:pt x="381068" y="245788"/>
                  <a:pt x="425824" y="233082"/>
                  <a:pt x="470647" y="228600"/>
                </a:cubicBezTo>
                <a:cubicBezTo>
                  <a:pt x="484094" y="224118"/>
                  <a:pt x="497827" y="209889"/>
                  <a:pt x="510988" y="215153"/>
                </a:cubicBezTo>
                <a:cubicBezTo>
                  <a:pt x="535073" y="224787"/>
                  <a:pt x="542132" y="277439"/>
                  <a:pt x="551330" y="295836"/>
                </a:cubicBezTo>
                <a:cubicBezTo>
                  <a:pt x="575660" y="344495"/>
                  <a:pt x="572037" y="334115"/>
                  <a:pt x="618565" y="349624"/>
                </a:cubicBezTo>
                <a:cubicBezTo>
                  <a:pt x="646947" y="330703"/>
                  <a:pt x="674487" y="297970"/>
                  <a:pt x="712694" y="336177"/>
                </a:cubicBezTo>
                <a:cubicBezTo>
                  <a:pt x="725762" y="349245"/>
                  <a:pt x="714596" y="375534"/>
                  <a:pt x="726141" y="389965"/>
                </a:cubicBezTo>
                <a:cubicBezTo>
                  <a:pt x="734996" y="401033"/>
                  <a:pt x="752500" y="401082"/>
                  <a:pt x="766482" y="403412"/>
                </a:cubicBezTo>
                <a:cubicBezTo>
                  <a:pt x="806519" y="410085"/>
                  <a:pt x="847165" y="412377"/>
                  <a:pt x="887506" y="416859"/>
                </a:cubicBezTo>
                <a:cubicBezTo>
                  <a:pt x="891988" y="430306"/>
                  <a:pt x="892098" y="446132"/>
                  <a:pt x="900953" y="457200"/>
                </a:cubicBezTo>
                <a:cubicBezTo>
                  <a:pt x="935740" y="500684"/>
                  <a:pt x="949551" y="480765"/>
                  <a:pt x="995082" y="470647"/>
                </a:cubicBezTo>
                <a:cubicBezTo>
                  <a:pt x="1017394" y="465689"/>
                  <a:pt x="1039906" y="461682"/>
                  <a:pt x="1062318" y="457200"/>
                </a:cubicBezTo>
                <a:cubicBezTo>
                  <a:pt x="1071283" y="470647"/>
                  <a:pt x="1081985" y="483086"/>
                  <a:pt x="1089212" y="497541"/>
                </a:cubicBezTo>
                <a:cubicBezTo>
                  <a:pt x="1095551" y="510219"/>
                  <a:pt x="1092636" y="527860"/>
                  <a:pt x="1102659" y="537883"/>
                </a:cubicBezTo>
                <a:cubicBezTo>
                  <a:pt x="1112682" y="547906"/>
                  <a:pt x="1129018" y="549000"/>
                  <a:pt x="1143000" y="551330"/>
                </a:cubicBezTo>
                <a:cubicBezTo>
                  <a:pt x="1183037" y="558003"/>
                  <a:pt x="1223683" y="560295"/>
                  <a:pt x="1264024" y="564777"/>
                </a:cubicBezTo>
                <a:cubicBezTo>
                  <a:pt x="1268506" y="578224"/>
                  <a:pt x="1268616" y="594050"/>
                  <a:pt x="1277471" y="605118"/>
                </a:cubicBezTo>
                <a:cubicBezTo>
                  <a:pt x="1287567" y="617738"/>
                  <a:pt x="1302957" y="625646"/>
                  <a:pt x="1317812" y="632012"/>
                </a:cubicBezTo>
                <a:cubicBezTo>
                  <a:pt x="1343343" y="642954"/>
                  <a:pt x="1434081" y="655872"/>
                  <a:pt x="1452282" y="658906"/>
                </a:cubicBezTo>
                <a:cubicBezTo>
                  <a:pt x="1461247" y="667871"/>
                  <a:pt x="1466499" y="685800"/>
                  <a:pt x="1479177" y="685800"/>
                </a:cubicBezTo>
                <a:cubicBezTo>
                  <a:pt x="1507526" y="685800"/>
                  <a:pt x="1559859" y="658906"/>
                  <a:pt x="1559859" y="658906"/>
                </a:cubicBezTo>
                <a:cubicBezTo>
                  <a:pt x="1555377" y="672353"/>
                  <a:pt x="1541148" y="686086"/>
                  <a:pt x="1546412" y="699247"/>
                </a:cubicBezTo>
                <a:cubicBezTo>
                  <a:pt x="1560153" y="733600"/>
                  <a:pt x="1602034" y="726141"/>
                  <a:pt x="1627094" y="7261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982736" y="381000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l-GR" sz="2400" dirty="0"/>
              <a:t>θ</a:t>
            </a:r>
            <a:endParaRPr lang="en-US" sz="2400" dirty="0"/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4380070" y="1146984"/>
            <a:ext cx="473233" cy="228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Arc 147"/>
          <p:cNvSpPr/>
          <p:nvPr/>
        </p:nvSpPr>
        <p:spPr>
          <a:xfrm rot="2982669">
            <a:off x="4330265" y="891054"/>
            <a:ext cx="391758" cy="587293"/>
          </a:xfrm>
          <a:prstGeom prst="arc">
            <a:avLst>
              <a:gd name="adj1" fmla="val 16200000"/>
              <a:gd name="adj2" fmla="val 204163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4710953" y="92784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θ</a:t>
            </a:r>
            <a:endParaRPr lang="en-US" sz="2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4191000" y="1258669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  <a:p>
            <a:r>
              <a:rPr lang="en-US" dirty="0"/>
              <a:t>emission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435299" y="392668"/>
            <a:ext cx="197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emission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5980833" y="1433259"/>
            <a:ext cx="877167" cy="288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6553200" y="1688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spectrograph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172200" y="17526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f</a:t>
            </a:r>
            <a:r>
              <a:rPr lang="en-US" sz="2400" i="1" baseline="-25000" dirty="0">
                <a:latin typeface="Book Antiqua" panose="02040602050305030304" pitchFamily="18" charset="0"/>
              </a:rPr>
              <a:t>1</a:t>
            </a:r>
            <a:endParaRPr lang="en-US" sz="2400" i="1" dirty="0">
              <a:latin typeface="Book Antiqua" panose="02040602050305030304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409582" y="91440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f</a:t>
            </a:r>
            <a:r>
              <a:rPr lang="en-US" sz="2400" i="1" baseline="-25000" dirty="0">
                <a:latin typeface="Book Antiqua" panose="02040602050305030304" pitchFamily="18" charset="0"/>
              </a:rPr>
              <a:t>2</a:t>
            </a:r>
            <a:endParaRPr lang="en-US" sz="2400" i="1" dirty="0">
              <a:latin typeface="Book Antiqua" panose="02040602050305030304" pitchFamily="18" charset="0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1284911" y="1328569"/>
            <a:ext cx="198392" cy="182880"/>
            <a:chOff x="4175488" y="3505200"/>
            <a:chExt cx="198392" cy="182880"/>
          </a:xfrm>
        </p:grpSpPr>
        <p:sp>
          <p:nvSpPr>
            <p:cNvPr id="165" name="Oval 164"/>
            <p:cNvSpPr/>
            <p:nvPr/>
          </p:nvSpPr>
          <p:spPr>
            <a:xfrm>
              <a:off x="4175488" y="35052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/>
            <p:cNvCxnSpPr>
              <a:stCxn id="165" idx="0"/>
              <a:endCxn id="165" idx="4"/>
            </p:cNvCxnSpPr>
            <p:nvPr/>
          </p:nvCxnSpPr>
          <p:spPr>
            <a:xfrm>
              <a:off x="4266928" y="3505200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16200000">
              <a:off x="4282440" y="3516854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162859" y="1358135"/>
            <a:ext cx="198392" cy="182880"/>
            <a:chOff x="4175488" y="3505200"/>
            <a:chExt cx="198392" cy="182880"/>
          </a:xfrm>
        </p:grpSpPr>
        <p:sp>
          <p:nvSpPr>
            <p:cNvPr id="171" name="Oval 170"/>
            <p:cNvSpPr/>
            <p:nvPr/>
          </p:nvSpPr>
          <p:spPr>
            <a:xfrm>
              <a:off x="4175488" y="35052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1" idx="0"/>
              <a:endCxn id="171" idx="4"/>
            </p:cNvCxnSpPr>
            <p:nvPr/>
          </p:nvCxnSpPr>
          <p:spPr>
            <a:xfrm>
              <a:off x="4266928" y="3505200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16200000">
              <a:off x="4282440" y="3516854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>
            <a:off x="2866417" y="538673"/>
            <a:ext cx="198392" cy="182880"/>
            <a:chOff x="4175488" y="3505200"/>
            <a:chExt cx="198392" cy="182880"/>
          </a:xfrm>
        </p:grpSpPr>
        <p:sp>
          <p:nvSpPr>
            <p:cNvPr id="175" name="Oval 174"/>
            <p:cNvSpPr/>
            <p:nvPr/>
          </p:nvSpPr>
          <p:spPr>
            <a:xfrm>
              <a:off x="4175488" y="35052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Connector 175"/>
            <p:cNvCxnSpPr>
              <a:stCxn id="175" idx="0"/>
              <a:endCxn id="175" idx="4"/>
            </p:cNvCxnSpPr>
            <p:nvPr/>
          </p:nvCxnSpPr>
          <p:spPr>
            <a:xfrm>
              <a:off x="4266928" y="3505200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>
              <a:off x="4282440" y="3516854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2087245" y="1380546"/>
            <a:ext cx="198392" cy="182880"/>
            <a:chOff x="4175488" y="3505200"/>
            <a:chExt cx="198392" cy="182880"/>
          </a:xfrm>
        </p:grpSpPr>
        <p:sp>
          <p:nvSpPr>
            <p:cNvPr id="179" name="Oval 178"/>
            <p:cNvSpPr/>
            <p:nvPr/>
          </p:nvSpPr>
          <p:spPr>
            <a:xfrm>
              <a:off x="4175488" y="35052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>
              <a:stCxn id="179" idx="0"/>
              <a:endCxn id="179" idx="4"/>
            </p:cNvCxnSpPr>
            <p:nvPr/>
          </p:nvCxnSpPr>
          <p:spPr>
            <a:xfrm>
              <a:off x="4266928" y="3505200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16200000">
              <a:off x="4282440" y="3516854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676400" y="457200"/>
            <a:ext cx="198392" cy="182880"/>
            <a:chOff x="4175488" y="3505200"/>
            <a:chExt cx="198392" cy="182880"/>
          </a:xfrm>
        </p:grpSpPr>
        <p:sp>
          <p:nvSpPr>
            <p:cNvPr id="183" name="Oval 182"/>
            <p:cNvSpPr/>
            <p:nvPr/>
          </p:nvSpPr>
          <p:spPr>
            <a:xfrm>
              <a:off x="4175488" y="3505200"/>
              <a:ext cx="182880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>
              <a:stCxn id="183" idx="0"/>
              <a:endCxn id="183" idx="4"/>
            </p:cNvCxnSpPr>
            <p:nvPr/>
          </p:nvCxnSpPr>
          <p:spPr>
            <a:xfrm>
              <a:off x="4266928" y="3505200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4282440" y="3516854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Arrow Connector 186"/>
          <p:cNvCxnSpPr>
            <a:stCxn id="171" idx="6"/>
          </p:cNvCxnSpPr>
          <p:nvPr/>
        </p:nvCxnSpPr>
        <p:spPr>
          <a:xfrm>
            <a:off x="3345739" y="1449575"/>
            <a:ext cx="171115" cy="11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3048000" y="633805"/>
            <a:ext cx="171115" cy="11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828800" y="557605"/>
            <a:ext cx="171115" cy="11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1470212" y="1422699"/>
            <a:ext cx="171115" cy="11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>
            <a:off x="2267285" y="1472005"/>
            <a:ext cx="171115" cy="11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15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2/23/Spread_of_avalanches_in_G-M_t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330866" cy="57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457200" y="6031468"/>
            <a:ext cx="107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Wikicommons</a:t>
            </a:r>
            <a:r>
              <a:rPr lang="en-US" dirty="0"/>
              <a:t>: http://upload.wikimedia.org/wikipedia/commons/2/23/Spread_of_avalanches_in_G-M_tube.jpg</a:t>
            </a:r>
          </a:p>
        </p:txBody>
      </p:sp>
    </p:spTree>
    <p:extLst>
      <p:ext uri="{BB962C8B-B14F-4D97-AF65-F5344CB8AC3E}">
        <p14:creationId xmlns:p14="http://schemas.microsoft.com/office/powerpoint/2010/main" val="3696788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pload.wikimedia.org/wikipedia/commons/2/22/Scintillation_Detect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599"/>
            <a:ext cx="6248400" cy="59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1371600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Scintillator</a:t>
            </a:r>
          </a:p>
        </p:txBody>
      </p:sp>
      <p:cxnSp>
        <p:nvCxnSpPr>
          <p:cNvPr id="4" name="Straight Connector 3"/>
          <p:cNvCxnSpPr>
            <a:endCxn id="2" idx="1"/>
          </p:cNvCxnSpPr>
          <p:nvPr/>
        </p:nvCxnSpPr>
        <p:spPr>
          <a:xfrm flipV="1">
            <a:off x="4495800" y="1556266"/>
            <a:ext cx="7620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00" y="1828800"/>
            <a:ext cx="150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Photocathode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95800" y="2057400"/>
            <a:ext cx="838200" cy="13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600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le:NIDet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762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77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1858099" y="1364436"/>
            <a:ext cx="76200" cy="76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38899" y="678636"/>
            <a:ext cx="1676400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8899" y="3498036"/>
            <a:ext cx="246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450205" y="678636"/>
            <a:ext cx="1676400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638899" y="3215648"/>
            <a:ext cx="304800" cy="533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6321" y="3036371"/>
                <a:ext cx="564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21" y="3036371"/>
                <a:ext cx="564578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88405" y="3020683"/>
                <a:ext cx="5869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405" y="3020683"/>
                <a:ext cx="58695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2763534" y="3143930"/>
            <a:ext cx="609600" cy="632012"/>
          </a:xfrm>
          <a:prstGeom prst="arc">
            <a:avLst>
              <a:gd name="adj1" fmla="val 10334082"/>
              <a:gd name="adj2" fmla="val 15093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8899" y="4152477"/>
            <a:ext cx="248770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6985" y="410317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884993" y="1440636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3339" y="2355036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82752" y="3307544"/>
            <a:ext cx="182880" cy="1828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8899" y="3749048"/>
            <a:ext cx="11598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3699" y="3722171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</a:t>
            </a:r>
            <a:r>
              <a:rPr lang="en-US" sz="2000" baseline="-25000" dirty="0">
                <a:latin typeface="Book Antiqua" panose="02040602050305030304" pitchFamily="18" charset="0"/>
              </a:rPr>
              <a:t>A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34299" y="1207571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5146" y="326720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71797" y="32851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351494" y="1380124"/>
            <a:ext cx="76200" cy="76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32294" y="694324"/>
            <a:ext cx="1676400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32294" y="3513724"/>
            <a:ext cx="246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943600" y="694324"/>
            <a:ext cx="1676400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/>
          <p:cNvSpPr/>
          <p:nvPr/>
        </p:nvSpPr>
        <p:spPr>
          <a:xfrm>
            <a:off x="5132294" y="3231336"/>
            <a:ext cx="304800" cy="533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329716" y="3052059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16" y="3052059"/>
                <a:ext cx="43576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7256929" y="3159618"/>
            <a:ext cx="609600" cy="632012"/>
          </a:xfrm>
          <a:prstGeom prst="arc">
            <a:avLst>
              <a:gd name="adj1" fmla="val 10334082"/>
              <a:gd name="adj2" fmla="val 150939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132294" y="4168165"/>
            <a:ext cx="248770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80380" y="4118859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378388" y="1456324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24600" y="23622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376147" y="3323232"/>
            <a:ext cx="182880" cy="1828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132294" y="3764736"/>
            <a:ext cx="11598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37094" y="373785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D/2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27694" y="1223259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88541" y="328289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5192" y="330082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934200" y="3069987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069987"/>
                <a:ext cx="4357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14400" y="4736068"/>
            <a:ext cx="12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General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70970" y="4667943"/>
            <a:ext cx="149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Symmetric</a:t>
            </a:r>
          </a:p>
        </p:txBody>
      </p:sp>
      <p:sp>
        <p:nvSpPr>
          <p:cNvPr id="50" name="Arc 49"/>
          <p:cNvSpPr/>
          <p:nvPr/>
        </p:nvSpPr>
        <p:spPr>
          <a:xfrm>
            <a:off x="6030052" y="1622612"/>
            <a:ext cx="484094" cy="465724"/>
          </a:xfrm>
          <a:prstGeom prst="arc">
            <a:avLst>
              <a:gd name="adj1" fmla="val 3492519"/>
              <a:gd name="adj2" fmla="val 93866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915734" y="2007671"/>
                <a:ext cx="447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34" y="2007671"/>
                <a:ext cx="447237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5133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6553200" y="904105"/>
            <a:ext cx="76200" cy="76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2" idx="2"/>
          </p:cNvCxnSpPr>
          <p:nvPr/>
        </p:nvCxnSpPr>
        <p:spPr>
          <a:xfrm flipV="1">
            <a:off x="638899" y="980305"/>
            <a:ext cx="5928854" cy="2516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38899" y="3498036"/>
            <a:ext cx="5990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2" idx="3"/>
          </p:cNvCxnSpPr>
          <p:nvPr/>
        </p:nvCxnSpPr>
        <p:spPr>
          <a:xfrm flipV="1">
            <a:off x="3126605" y="980305"/>
            <a:ext cx="3488242" cy="2502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1049543" y="3230006"/>
            <a:ext cx="304800" cy="533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64222" y="3048000"/>
                <a:ext cx="564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22" y="3048000"/>
                <a:ext cx="564578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4444" y="2819400"/>
                <a:ext cx="5869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444" y="2819400"/>
                <a:ext cx="586956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>
            <a:off x="2895600" y="3254188"/>
            <a:ext cx="609600" cy="632012"/>
          </a:xfrm>
          <a:prstGeom prst="arc">
            <a:avLst>
              <a:gd name="adj1" fmla="val 11990842"/>
              <a:gd name="adj2" fmla="val 181976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8899" y="4152477"/>
            <a:ext cx="248770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86985" y="410317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07200" y="980305"/>
            <a:ext cx="0" cy="253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28718" y="2410625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4829294"/>
            <a:ext cx="182880" cy="1828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38899" y="3749048"/>
            <a:ext cx="11598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3699" y="3722171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D/2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5" y="653543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146" y="326720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37782" y="32851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4736068"/>
            <a:ext cx="12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General</a:t>
            </a:r>
          </a:p>
        </p:txBody>
      </p:sp>
      <p:cxnSp>
        <p:nvCxnSpPr>
          <p:cNvPr id="29" name="Straight Connector 28"/>
          <p:cNvCxnSpPr>
            <a:stCxn id="2" idx="3"/>
          </p:cNvCxnSpPr>
          <p:nvPr/>
        </p:nvCxnSpPr>
        <p:spPr>
          <a:xfrm flipH="1">
            <a:off x="1970424" y="980305"/>
            <a:ext cx="4644423" cy="25164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5400000">
            <a:off x="5715000" y="1066800"/>
            <a:ext cx="457200" cy="609600"/>
          </a:xfrm>
          <a:prstGeom prst="arc">
            <a:avLst>
              <a:gd name="adj1" fmla="val 1862371"/>
              <a:gd name="adj2" fmla="val 53027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334000" y="884375"/>
                <a:ext cx="447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884375"/>
                <a:ext cx="44723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4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57400" y="4953000"/>
            <a:ext cx="41910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152900" y="1524000"/>
            <a:ext cx="0" cy="37719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2"/>
            <a:endCxn id="2" idx="6"/>
          </p:cNvCxnSpPr>
          <p:nvPr/>
        </p:nvCxnSpPr>
        <p:spPr>
          <a:xfrm>
            <a:off x="2057400" y="5295900"/>
            <a:ext cx="4191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2"/>
          </p:cNvCxnSpPr>
          <p:nvPr/>
        </p:nvCxnSpPr>
        <p:spPr>
          <a:xfrm flipV="1">
            <a:off x="2057400" y="914400"/>
            <a:ext cx="2438400" cy="438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23447" y="945776"/>
            <a:ext cx="2438400" cy="438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23447" y="762000"/>
            <a:ext cx="672353" cy="152400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8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62400" y="22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15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19600" y="38100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48000" y="5029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37760" y="152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81400" y="5181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876800" y="45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14800" y="38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6600" y="22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33800" y="30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42560" y="441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14800" y="15087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252682" y="135249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9200" y="502920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Earth 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in June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24600" y="5086290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Earth in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December</a:t>
            </a:r>
          </a:p>
        </p:txBody>
      </p:sp>
      <p:sp>
        <p:nvSpPr>
          <p:cNvPr id="29" name="Oval 28"/>
          <p:cNvSpPr/>
          <p:nvPr/>
        </p:nvSpPr>
        <p:spPr>
          <a:xfrm>
            <a:off x="4065494" y="520849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267200" y="493389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Sun</a:t>
            </a: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2895600" y="5029200"/>
            <a:ext cx="484094" cy="487313"/>
            <a:chOff x="6293224" y="2177528"/>
            <a:chExt cx="564776" cy="584775"/>
          </a:xfrm>
        </p:grpSpPr>
        <p:sp>
          <p:nvSpPr>
            <p:cNvPr id="32" name="TextBox 31"/>
            <p:cNvSpPr txBox="1"/>
            <p:nvPr/>
          </p:nvSpPr>
          <p:spPr>
            <a:xfrm>
              <a:off x="6293224" y="2177528"/>
              <a:ext cx="4347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d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675120" y="2547752"/>
              <a:ext cx="182880" cy="182880"/>
              <a:chOff x="7543800" y="2070847"/>
              <a:chExt cx="274320" cy="27432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7543800" y="2070847"/>
                <a:ext cx="274320" cy="27432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655103" y="2160495"/>
                <a:ext cx="91440" cy="9144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4191000" y="2971800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42" name="Arc 41"/>
          <p:cNvSpPr/>
          <p:nvPr/>
        </p:nvSpPr>
        <p:spPr>
          <a:xfrm>
            <a:off x="3581400" y="990600"/>
            <a:ext cx="1280160" cy="1280160"/>
          </a:xfrm>
          <a:prstGeom prst="arc">
            <a:avLst>
              <a:gd name="adj1" fmla="val 5708871"/>
              <a:gd name="adj2" fmla="val 78484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705662" y="2133600"/>
                <a:ext cx="447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662" y="2133600"/>
                <a:ext cx="447238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5684366" y="130314"/>
            <a:ext cx="2571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“Fixed” background 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distant stars</a:t>
            </a:r>
          </a:p>
        </p:txBody>
      </p:sp>
      <p:sp>
        <p:nvSpPr>
          <p:cNvPr id="3" name="Arc 2"/>
          <p:cNvSpPr/>
          <p:nvPr/>
        </p:nvSpPr>
        <p:spPr>
          <a:xfrm>
            <a:off x="2020389" y="4778514"/>
            <a:ext cx="680615" cy="10126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88474" y="4572000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74" y="4572000"/>
                <a:ext cx="4357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2109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Hertzsprung-Russel Star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54006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41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Milky way profi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54578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22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Extragalactic distance lad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68294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4068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9" y="914400"/>
            <a:ext cx="824689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48962</TotalTime>
  <Words>2178</Words>
  <Application>Microsoft Macintosh PowerPoint</Application>
  <PresentationFormat>On-screen Show (4:3)</PresentationFormat>
  <Paragraphs>1212</Paragraphs>
  <Slides>116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Book Antiqua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msamiull</dc:creator>
  <cp:lastModifiedBy>Samuel Ling</cp:lastModifiedBy>
  <cp:revision>247</cp:revision>
  <dcterms:created xsi:type="dcterms:W3CDTF">2014-01-11T23:52:10Z</dcterms:created>
  <dcterms:modified xsi:type="dcterms:W3CDTF">2022-02-22T12:41:43Z</dcterms:modified>
</cp:coreProperties>
</file>